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55"/>
  </p:notesMasterIdLst>
  <p:sldIdLst>
    <p:sldId id="456" r:id="rId2"/>
    <p:sldId id="5390" r:id="rId3"/>
    <p:sldId id="5009" r:id="rId4"/>
    <p:sldId id="5010" r:id="rId5"/>
    <p:sldId id="5391" r:id="rId6"/>
    <p:sldId id="453" r:id="rId7"/>
    <p:sldId id="5392" r:id="rId8"/>
    <p:sldId id="5399" r:id="rId9"/>
    <p:sldId id="5400" r:id="rId10"/>
    <p:sldId id="5415" r:id="rId11"/>
    <p:sldId id="260" r:id="rId12"/>
    <p:sldId id="5014" r:id="rId13"/>
    <p:sldId id="261" r:id="rId14"/>
    <p:sldId id="5435" r:id="rId15"/>
    <p:sldId id="5032" r:id="rId16"/>
    <p:sldId id="273" r:id="rId17"/>
    <p:sldId id="276" r:id="rId18"/>
    <p:sldId id="2810" r:id="rId19"/>
    <p:sldId id="272" r:id="rId20"/>
    <p:sldId id="5019" r:id="rId21"/>
    <p:sldId id="659" r:id="rId22"/>
    <p:sldId id="660" r:id="rId23"/>
    <p:sldId id="5414" r:id="rId24"/>
    <p:sldId id="5402" r:id="rId25"/>
    <p:sldId id="5405" r:id="rId26"/>
    <p:sldId id="5406" r:id="rId27"/>
    <p:sldId id="5403" r:id="rId28"/>
    <p:sldId id="5407" r:id="rId29"/>
    <p:sldId id="5413" r:id="rId30"/>
    <p:sldId id="5396" r:id="rId31"/>
    <p:sldId id="334" r:id="rId32"/>
    <p:sldId id="335" r:id="rId33"/>
    <p:sldId id="5398" r:id="rId34"/>
    <p:sldId id="336" r:id="rId35"/>
    <p:sldId id="337" r:id="rId36"/>
    <p:sldId id="338" r:id="rId37"/>
    <p:sldId id="340" r:id="rId38"/>
    <p:sldId id="5394" r:id="rId39"/>
    <p:sldId id="5459" r:id="rId40"/>
    <p:sldId id="5409" r:id="rId41"/>
    <p:sldId id="5411" r:id="rId42"/>
    <p:sldId id="5035" r:id="rId43"/>
    <p:sldId id="5378" r:id="rId44"/>
    <p:sldId id="5379" r:id="rId45"/>
    <p:sldId id="5380" r:id="rId46"/>
    <p:sldId id="5381" r:id="rId47"/>
    <p:sldId id="5382" r:id="rId48"/>
    <p:sldId id="5383" r:id="rId49"/>
    <p:sldId id="5239" r:id="rId50"/>
    <p:sldId id="5288" r:id="rId51"/>
    <p:sldId id="5280" r:id="rId52"/>
    <p:sldId id="5287" r:id="rId53"/>
    <p:sldId id="5395" r:id="rId54"/>
  </p:sldIdLst>
  <p:sldSz cx="12192000" cy="6858000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00000"/>
    <a:srgbClr val="C9CBE7"/>
    <a:srgbClr val="FFFFFF"/>
    <a:srgbClr val="78697B"/>
    <a:srgbClr val="00B050"/>
    <a:srgbClr val="297FD5"/>
    <a:srgbClr val="0C0C0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0981" autoAdjust="0"/>
    <p:restoredTop sz="94660"/>
  </p:normalViewPr>
  <p:slideViewPr>
    <p:cSldViewPr snapToGrid="0">
      <p:cViewPr varScale="1">
        <p:scale>
          <a:sx n="105" d="100"/>
          <a:sy n="105" d="100"/>
        </p:scale>
        <p:origin x="483" y="59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theme" Target="theme/theme1.xml"/><Relationship Id="rId5" Type="http://schemas.openxmlformats.org/officeDocument/2006/relationships/slide" Target="slides/slide4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presProps" Target="presProp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tableStyles" Target="tableStyles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viewProps" Target="viewProps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93B1414-C4C9-4A62-B2F2-97ED6F625016}" type="datetimeFigureOut">
              <a:rPr lang="fr-FR" smtClean="0"/>
              <a:t>12/09/2026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D59FE10-0647-4889-82CA-213A2B0E7773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80525154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dirty="0"/>
              <a:t>K90827Z</a:t>
            </a: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D59FE10-0647-4889-82CA-213A2B0E7773}" type="slidenum">
              <a:rPr lang="fr-FR" smtClean="0"/>
              <a:t>3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79618537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D861B36A-B1FC-9047-835C-E5FD673CC23F}" type="slidenum">
              <a:rPr kumimoji="0" lang="fr-FR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itchFamily="-109" charset="0"/>
                <a:ea typeface="+mn-ea"/>
                <a:cs typeface="+mn-cs"/>
              </a:rPr>
              <a:pPr marL="0" marR="0" lvl="0" indent="0" algn="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6</a:t>
            </a:fld>
            <a:endParaRPr kumimoji="0" lang="fr-FR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itchFamily="-109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22759571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A31BB97-D366-BBC0-9C7B-2D9D1C41A97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6456C345-880C-E844-D2CF-D093D94F5B3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7F947F90-72CA-0CFE-326B-BD83FD021D6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D8A47073-08C7-7BC5-DCF9-5F55E0BCD382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25D746B-D87D-466B-9022-6FF8A9087425}" type="slidenum">
              <a:rPr lang="fr-FR" smtClean="0"/>
              <a:t>23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54636498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D59FE10-0647-4889-82CA-213A2B0E7773}" type="slidenum">
              <a:rPr lang="fr-FR" smtClean="0"/>
              <a:t>25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75553837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D59FE10-0647-4889-82CA-213A2B0E7773}" type="slidenum">
              <a:rPr lang="fr-FR" smtClean="0"/>
              <a:t>26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91980901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620E06F-71CC-488E-9602-CC9CE76680E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CD814F2F-EB65-6147-B4AE-7E72F60469C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60A09301-3AAD-0501-EEBE-C869D092B8D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9E202DEC-2578-0690-1E36-9A0327837A60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25D746B-D87D-466B-9022-6FF8A9087425}" type="slidenum">
              <a:rPr lang="fr-FR" smtClean="0"/>
              <a:t>30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79156202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E33B96D-5B1A-6C0F-A5DA-97A09037C15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A79326B3-D5EF-7D8C-A04A-CC2A0442863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929728E5-DA85-9AFA-B00D-F05470AA171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2A88B2D4-CC44-08AF-B348-4C66B294D94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25D746B-D87D-466B-9022-6FF8A9087425}" type="slidenum">
              <a:rPr lang="fr-FR" smtClean="0"/>
              <a:t>33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38080315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370693" y="1769540"/>
            <a:ext cx="9440034" cy="1828801"/>
          </a:xfrm>
        </p:spPr>
        <p:txBody>
          <a:bodyPr anchor="b">
            <a:normAutofit/>
          </a:bodyPr>
          <a:lstStyle>
            <a:lvl1pPr algn="ctr">
              <a:defRPr sz="54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0693" y="3598339"/>
            <a:ext cx="9440034" cy="1049867"/>
          </a:xfrm>
        </p:spPr>
        <p:txBody>
          <a:bodyPr anchor="t"/>
          <a:lstStyle>
            <a:lvl1pPr marL="0" indent="0" algn="ct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/>
              <a:t>Modifiez le style des sous-titres du masque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8AE5C5-275C-46AB-B0BF-E8471503FCAB}" type="datetimeFigureOut">
              <a:rPr lang="fr-FR" smtClean="0"/>
              <a:t>12/09/2026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45F0B4-44F3-405B-89D5-CD554F31847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29096932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8AE5C5-275C-46AB-B0BF-E8471503FCAB}" type="datetimeFigureOut">
              <a:rPr lang="fr-FR" smtClean="0"/>
              <a:t>12/09/2026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45F0B4-44F3-405B-89D5-CD554F31847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33427012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1" y="1761067"/>
            <a:ext cx="9590550" cy="1828813"/>
          </a:xfrm>
        </p:spPr>
        <p:txBody>
          <a:bodyPr anchor="b"/>
          <a:lstStyle>
            <a:lvl1pPr algn="ctr">
              <a:defRPr sz="4000" b="0" cap="none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3589879"/>
            <a:ext cx="9590550" cy="1507054"/>
          </a:xfrm>
        </p:spPr>
        <p:txBody>
          <a:bodyPr anchor="t"/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8AE5C5-275C-46AB-B0BF-E8471503FCAB}" type="datetimeFigureOut">
              <a:rPr lang="fr-FR" smtClean="0"/>
              <a:t>12/09/2026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45F0B4-44F3-405B-89D5-CD554F31847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37472906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913795" y="1732449"/>
            <a:ext cx="5060497" cy="4058750"/>
          </a:xfrm>
        </p:spPr>
        <p:txBody>
          <a:bodyPr anchor="t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02892" y="1732449"/>
            <a:ext cx="5064665" cy="4058751"/>
          </a:xfrm>
        </p:spPr>
        <p:txBody>
          <a:bodyPr anchor="t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8AE5C5-275C-46AB-B0BF-E8471503FCAB}" type="datetimeFigureOut">
              <a:rPr lang="fr-FR" smtClean="0"/>
              <a:t>12/09/2026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45F0B4-44F3-405B-89D5-CD554F31847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6106555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Picture 19" descr="Slate-V2-HD-compPhotoInse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3795" y="1734506"/>
            <a:ext cx="5089072" cy="4148769"/>
          </a:xfrm>
          <a:prstGeom prst="rect">
            <a:avLst/>
          </a:prstGeom>
        </p:spPr>
      </p:pic>
      <p:pic>
        <p:nvPicPr>
          <p:cNvPr id="21" name="Picture 20" descr="Slate-V2-HD-compPhotoInse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78485" y="1734506"/>
            <a:ext cx="5089072" cy="4148769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05872" y="1835254"/>
            <a:ext cx="4876344" cy="544884"/>
          </a:xfrm>
        </p:spPr>
        <p:txBody>
          <a:bodyPr anchor="b">
            <a:noAutofit/>
          </a:bodyPr>
          <a:lstStyle>
            <a:lvl1pPr marL="0" indent="0" algn="ctr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05872" y="2380137"/>
            <a:ext cx="4876344" cy="3411063"/>
          </a:xfrm>
        </p:spPr>
        <p:txBody>
          <a:bodyPr anchor="t"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94967" y="1835254"/>
            <a:ext cx="4895330" cy="544883"/>
          </a:xfrm>
        </p:spPr>
        <p:txBody>
          <a:bodyPr anchor="b">
            <a:noAutofit/>
          </a:bodyPr>
          <a:lstStyle>
            <a:lvl1pPr marL="0" indent="0" algn="ctr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94967" y="2380137"/>
            <a:ext cx="4895330" cy="3411063"/>
          </a:xfrm>
        </p:spPr>
        <p:txBody>
          <a:bodyPr anchor="t"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8AE5C5-275C-46AB-B0BF-E8471503FCAB}" type="datetimeFigureOut">
              <a:rPr lang="fr-FR" smtClean="0"/>
              <a:t>12/09/2026</a:t>
            </a:fld>
            <a:endParaRPr lang="fr-F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45F0B4-44F3-405B-89D5-CD554F31847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80949052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8AE5C5-275C-46AB-B0BF-E8471503FCAB}" type="datetimeFigureOut">
              <a:rPr lang="fr-FR" smtClean="0"/>
              <a:t>12/09/2026</a:t>
            </a:fld>
            <a:endParaRPr lang="fr-F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45F0B4-44F3-405B-89D5-CD554F31847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71649867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8AE5C5-275C-46AB-B0BF-E8471503FCAB}" type="datetimeFigureOut">
              <a:rPr lang="fr-FR" smtClean="0"/>
              <a:t>12/09/2026</a:t>
            </a:fld>
            <a:endParaRPr lang="fr-F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45F0B4-44F3-405B-89D5-CD554F31847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44966443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5" y="609600"/>
            <a:ext cx="3706889" cy="1821918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855633" y="609600"/>
            <a:ext cx="6411924" cy="5181600"/>
          </a:xfrm>
        </p:spPr>
        <p:txBody>
          <a:bodyPr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5" y="2431518"/>
            <a:ext cx="3706889" cy="3359681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8AE5C5-275C-46AB-B0BF-E8471503FCAB}" type="datetimeFigureOut">
              <a:rPr lang="fr-FR" smtClean="0"/>
              <a:t>12/09/2026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45F0B4-44F3-405B-89D5-CD554F31847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97004800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Picture 21" descr="Slate-V2-HD-vertPhotoInse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93665" y="609600"/>
            <a:ext cx="3584166" cy="5204832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5" y="609923"/>
            <a:ext cx="5934949" cy="1829338"/>
          </a:xfrm>
        </p:spPr>
        <p:txBody>
          <a:bodyPr anchor="b">
            <a:noAutofit/>
          </a:bodyPr>
          <a:lstStyle>
            <a:lvl1pPr algn="ctr">
              <a:defRPr sz="3200" b="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442551" y="763702"/>
            <a:ext cx="3275751" cy="4912822"/>
          </a:xfrm>
          <a:effectLst>
            <a:outerShdw blurRad="38100" dist="25400" dir="4440000">
              <a:srgbClr val="000000">
                <a:alpha val="36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fr-FR"/>
              <a:t>Cliquez sur l'icône pour ajouter une image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5" y="2439261"/>
            <a:ext cx="5934949" cy="3376134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8AE5C5-275C-46AB-B0BF-E8471503FCAB}" type="datetimeFigureOut">
              <a:rPr lang="fr-FR" smtClean="0"/>
              <a:t>12/09/2026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45F0B4-44F3-405B-89D5-CD554F31847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5664699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Image panoramiqu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5" descr="Slate-V2-HD-panoPhotoInse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3883" y="547807"/>
            <a:ext cx="10141799" cy="3816806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806" y="4565255"/>
            <a:ext cx="10355326" cy="543472"/>
          </a:xfrm>
        </p:spPr>
        <p:txBody>
          <a:bodyPr anchor="b">
            <a:normAutofit/>
          </a:bodyPr>
          <a:lstStyle>
            <a:lvl1pPr algn="ctr">
              <a:defRPr sz="28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69349" y="695009"/>
            <a:ext cx="9845346" cy="3525671"/>
          </a:xfrm>
          <a:effectLst>
            <a:outerShdw blurRad="38100" dist="25400" dir="4440000">
              <a:srgbClr val="000000">
                <a:alpha val="36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2000"/>
            </a:lvl1pPr>
            <a:lvl2pPr marL="457200" indent="0">
              <a:buNone/>
              <a:defRPr sz="2000"/>
            </a:lvl2pPr>
            <a:lvl3pPr marL="914400" indent="0">
              <a:buNone/>
              <a:defRPr sz="20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r-FR"/>
              <a:t>Cliquez sur l'icône pour ajouter une image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5" y="5108728"/>
            <a:ext cx="10353762" cy="682472"/>
          </a:xfrm>
        </p:spPr>
        <p:txBody>
          <a:bodyPr anchor="t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8AE5C5-275C-46AB-B0BF-E8471503FCAB}" type="datetimeFigureOut">
              <a:rPr lang="fr-FR" smtClean="0"/>
              <a:t>12/09/2026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45F0B4-44F3-405B-89D5-CD554F31847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25697393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re et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5" y="608437"/>
            <a:ext cx="10353762" cy="3534344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4" y="4295180"/>
            <a:ext cx="10353763" cy="1501826"/>
          </a:xfrm>
        </p:spPr>
        <p:txBody>
          <a:bodyPr anchor="ctr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8AE5C5-275C-46AB-B0BF-E8471503FCAB}" type="datetimeFigureOut">
              <a:rPr lang="fr-FR" smtClean="0"/>
              <a:t>12/09/2026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45F0B4-44F3-405B-89D5-CD554F31847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8048352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tion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2" y="609600"/>
            <a:ext cx="9302752" cy="2992904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720644" y="3610032"/>
            <a:ext cx="8752299" cy="532749"/>
          </a:xfrm>
        </p:spPr>
        <p:txBody>
          <a:bodyPr anchor="t">
            <a:normAutofit/>
          </a:bodyPr>
          <a:lstStyle>
            <a:lvl1pPr marL="0" indent="0" algn="r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4" y="4304353"/>
            <a:ext cx="10353763" cy="1489496"/>
          </a:xfrm>
        </p:spPr>
        <p:txBody>
          <a:bodyPr anchor="ctr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8AE5C5-275C-46AB-B0BF-E8471503FCAB}" type="datetimeFigureOut">
              <a:rPr lang="fr-FR" smtClean="0"/>
              <a:t>12/09/2026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45F0B4-44F3-405B-89D5-CD554F31847A}" type="slidenum">
              <a:rPr lang="fr-FR" smtClean="0"/>
              <a:t>‹N°›</a:t>
            </a:fld>
            <a:endParaRPr lang="fr-FR"/>
          </a:p>
        </p:txBody>
      </p:sp>
      <p:sp>
        <p:nvSpPr>
          <p:cNvPr id="11" name="TextBox 10"/>
          <p:cNvSpPr txBox="1"/>
          <p:nvPr/>
        </p:nvSpPr>
        <p:spPr>
          <a:xfrm>
            <a:off x="990600" y="88479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0504716" y="292825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11794530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arte n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4" y="2126942"/>
            <a:ext cx="10353763" cy="2511835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84" y="4650556"/>
            <a:ext cx="10352199" cy="1140644"/>
          </a:xfrm>
        </p:spPr>
        <p:txBody>
          <a:bodyPr anchor="t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8AE5C5-275C-46AB-B0BF-E8471503FCAB}" type="datetimeFigureOut">
              <a:rPr lang="fr-FR" smtClean="0"/>
              <a:t>12/09/2026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45F0B4-44F3-405B-89D5-CD554F31847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26213959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 colonn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913795" y="609600"/>
            <a:ext cx="10353762" cy="970450"/>
          </a:xfrm>
        </p:spPr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913795" y="1885950"/>
            <a:ext cx="3300984" cy="576262"/>
          </a:xfrm>
        </p:spPr>
        <p:txBody>
          <a:bodyPr anchor="b">
            <a:noAutofit/>
          </a:bodyPr>
          <a:lstStyle>
            <a:lvl1pPr marL="0" indent="0" algn="ctr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913795" y="2571750"/>
            <a:ext cx="3300984" cy="3219450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46711" y="1885950"/>
            <a:ext cx="3300984" cy="576262"/>
          </a:xfrm>
        </p:spPr>
        <p:txBody>
          <a:bodyPr anchor="b">
            <a:noAutofit/>
          </a:bodyPr>
          <a:lstStyle>
            <a:lvl1pPr marL="0" indent="0" algn="ctr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441435" y="2571750"/>
            <a:ext cx="3300984" cy="3219450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66572" y="1885950"/>
            <a:ext cx="3300984" cy="576262"/>
          </a:xfrm>
        </p:spPr>
        <p:txBody>
          <a:bodyPr anchor="b">
            <a:noAutofit/>
          </a:bodyPr>
          <a:lstStyle>
            <a:lvl1pPr marL="0" indent="0" algn="ctr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966572" y="2571750"/>
            <a:ext cx="3300984" cy="3219450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8AE5C5-275C-46AB-B0BF-E8471503FCAB}" type="datetimeFigureOut">
              <a:rPr lang="fr-FR" smtClean="0"/>
              <a:t>12/09/2026</a:t>
            </a:fld>
            <a:endParaRPr lang="fr-F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45F0B4-44F3-405B-89D5-CD554F31847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43989130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 colonnes d’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Slate-V2-HD-3colPhotoInse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7962" y="1818214"/>
            <a:ext cx="3339972" cy="1847851"/>
          </a:xfrm>
          <a:prstGeom prst="rect">
            <a:avLst/>
          </a:prstGeom>
        </p:spPr>
      </p:pic>
      <p:pic>
        <p:nvPicPr>
          <p:cNvPr id="36" name="Picture 35" descr="Slate-V2-HD-3colPhotoInse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03800" y="1818214"/>
            <a:ext cx="3339972" cy="1847851"/>
          </a:xfrm>
          <a:prstGeom prst="rect">
            <a:avLst/>
          </a:prstGeom>
        </p:spPr>
      </p:pic>
      <p:pic>
        <p:nvPicPr>
          <p:cNvPr id="37" name="Picture 36" descr="Slate-V2-HD-3colPhotoInse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36051" y="1818214"/>
            <a:ext cx="3339972" cy="1847851"/>
          </a:xfrm>
          <a:prstGeom prst="rect">
            <a:avLst/>
          </a:prstGeom>
        </p:spPr>
      </p:pic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913794" y="609600"/>
            <a:ext cx="10353763" cy="970450"/>
          </a:xfrm>
        </p:spPr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913795" y="3904106"/>
            <a:ext cx="3300984" cy="5762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1018102" y="1938918"/>
            <a:ext cx="3092368" cy="1602954"/>
          </a:xfrm>
          <a:prstGeom prst="roundRect">
            <a:avLst>
              <a:gd name="adj" fmla="val 1858"/>
            </a:avLst>
          </a:prstGeom>
          <a:effectLst>
            <a:outerShdw blurRad="38100" dist="25400" dir="4440000">
              <a:srgbClr val="000000">
                <a:alpha val="36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fr-FR"/>
              <a:t>Cliquez sur l'icône pour ajouter une image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913795" y="4480368"/>
            <a:ext cx="3300984" cy="1310833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42788" y="3904106"/>
            <a:ext cx="3300984" cy="5762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545743" y="1939094"/>
            <a:ext cx="3092368" cy="1608164"/>
          </a:xfrm>
          <a:prstGeom prst="roundRect">
            <a:avLst>
              <a:gd name="adj" fmla="val 1858"/>
            </a:avLst>
          </a:prstGeom>
          <a:effectLst>
            <a:outerShdw blurRad="38100" dist="25400" dir="4440000">
              <a:srgbClr val="000000">
                <a:alpha val="36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fr-FR"/>
              <a:t>Cliquez sur l'icône pour ajouter une image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441435" y="4480367"/>
            <a:ext cx="3300984" cy="1310833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66697" y="3904106"/>
            <a:ext cx="3300984" cy="5762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8075698" y="1934432"/>
            <a:ext cx="3092368" cy="1607294"/>
          </a:xfrm>
          <a:prstGeom prst="roundRect">
            <a:avLst>
              <a:gd name="adj" fmla="val 1858"/>
            </a:avLst>
          </a:prstGeom>
          <a:effectLst>
            <a:outerShdw blurRad="38100" dist="25400" dir="4440000">
              <a:srgbClr val="000000">
                <a:alpha val="36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fr-FR"/>
              <a:t>Cliquez sur l'icône pour ajouter une image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966572" y="4480365"/>
            <a:ext cx="3300984" cy="1310835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8AE5C5-275C-46AB-B0BF-E8471503FCAB}" type="datetimeFigureOut">
              <a:rPr lang="fr-FR" smtClean="0"/>
              <a:t>12/09/2026</a:t>
            </a:fld>
            <a:endParaRPr lang="fr-F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45F0B4-44F3-405B-89D5-CD554F31847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747546492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8AE5C5-275C-46AB-B0BF-E8471503FCAB}" type="datetimeFigureOut">
              <a:rPr lang="fr-FR" smtClean="0"/>
              <a:t>12/09/2026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45F0B4-44F3-405B-89D5-CD554F31847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194146476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983068" y="609599"/>
            <a:ext cx="2284487" cy="5181601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13796" y="609599"/>
            <a:ext cx="7916872" cy="5181601"/>
          </a:xfrm>
        </p:spPr>
        <p:txBody>
          <a:bodyPr vert="eaVert" anchor="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8AE5C5-275C-46AB-B0BF-E8471503FCAB}" type="datetimeFigureOut">
              <a:rPr lang="fr-FR" smtClean="0"/>
              <a:t>12/09/2026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45F0B4-44F3-405B-89D5-CD554F31847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53099502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913795" y="609600"/>
            <a:ext cx="10353762" cy="970450"/>
          </a:xfrm>
          <a:prstGeom prst="rect">
            <a:avLst/>
          </a:prstGeom>
          <a:effectLst>
            <a:outerShdw blurRad="25400" dir="17880000">
              <a:srgbClr val="000000">
                <a:alpha val="46000"/>
              </a:srgbClr>
            </a:outerShdw>
          </a:effectLst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95" y="1732449"/>
            <a:ext cx="10353762" cy="4058751"/>
          </a:xfrm>
          <a:prstGeom prst="rect">
            <a:avLst/>
          </a:prstGeom>
          <a:effectLst>
            <a:outerShdw blurRad="25400" dir="17880000">
              <a:srgbClr val="000000">
                <a:alpha val="46000"/>
              </a:srgbClr>
            </a:outerShdw>
          </a:effectLst>
        </p:spPr>
        <p:txBody>
          <a:bodyPr vert="horz" lIns="91440" tIns="45720" rIns="91440" bIns="45720" rtlCol="0" anchor="t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678736" y="5883275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lumMod val="95000"/>
                  </a:schemeClr>
                </a:solidFill>
                <a:effectLst>
                  <a:outerShdw blurRad="50800" dist="38100" dir="2700000" algn="tl" rotWithShape="0">
                    <a:schemeClr val="bg1">
                      <a:alpha val="43000"/>
                    </a:schemeClr>
                  </a:outerShdw>
                </a:effectLst>
              </a:defRPr>
            </a:lvl1pPr>
          </a:lstStyle>
          <a:p>
            <a:fld id="{5D8AE5C5-275C-46AB-B0BF-E8471503FCAB}" type="datetimeFigureOut">
              <a:rPr lang="fr-FR" smtClean="0"/>
              <a:t>12/09/2026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913795" y="5883275"/>
            <a:ext cx="667286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lumMod val="95000"/>
                  </a:schemeClr>
                </a:solidFill>
                <a:effectLst>
                  <a:outerShdw blurRad="50800" dist="38100" dir="2700000" algn="tl" rotWithShape="0">
                    <a:schemeClr val="bg1">
                      <a:alpha val="43000"/>
                    </a:schemeClr>
                  </a:outerShdw>
                </a:effectLst>
              </a:defRPr>
            </a:lvl1pPr>
          </a:lstStyle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514011" y="5883275"/>
            <a:ext cx="75354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lumMod val="95000"/>
                  </a:schemeClr>
                </a:solidFill>
                <a:effectLst>
                  <a:outerShdw blurRad="50800" dist="38100" dir="2700000" algn="tl" rotWithShape="0">
                    <a:schemeClr val="bg1">
                      <a:alpha val="43000"/>
                    </a:schemeClr>
                  </a:outerShdw>
                </a:effectLst>
              </a:defRPr>
            </a:lvl1pPr>
          </a:lstStyle>
          <a:p>
            <a:fld id="{C545F0B4-44F3-405B-89D5-CD554F31847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896424719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</p:sldLayoutIdLst>
  <p:txStyles>
    <p:titleStyle>
      <a:lvl1pPr algn="ctr" defTabSz="457200" rtl="0" eaLnBrk="1" latinLnBrk="0" hangingPunct="1">
        <a:spcBef>
          <a:spcPct val="0"/>
        </a:spcBef>
        <a:buNone/>
        <a:defRPr sz="40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j-lt"/>
          <a:ea typeface="+mj-ea"/>
          <a:cs typeface="Trebuchet M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060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SzPct val="70000"/>
        <a:buFont typeface="Wingdings 2" charset="2"/>
        <a:buChar char=""/>
        <a:defRPr sz="20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1pPr>
      <a:lvl2pPr marL="720000" indent="-2700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SzPct val="70000"/>
        <a:buFont typeface="Wingdings 2" charset="2"/>
        <a:buChar char=""/>
        <a:defRPr sz="18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2pPr>
      <a:lvl3pPr marL="1026000" indent="-2160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SzPct val="70000"/>
        <a:buFont typeface="Wingdings 2" charset="2"/>
        <a:buChar char=""/>
        <a:defRPr sz="16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3pPr>
      <a:lvl4pPr marL="1386000" indent="-2160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SzPct val="70000"/>
        <a:buFont typeface="Wingdings 2" charset="2"/>
        <a:buChar char=""/>
        <a:defRPr sz="14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4pPr>
      <a:lvl5pPr marL="1674000" indent="-2160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SzPct val="70000"/>
        <a:buFont typeface="Wingdings 2" charset="2"/>
        <a:buChar char=""/>
        <a:defRPr sz="14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5pPr>
      <a:lvl6pPr marL="20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SzPct val="70000"/>
        <a:buFont typeface="Wingdings 2" charset="2"/>
        <a:buChar char=""/>
        <a:defRPr sz="14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6pPr>
      <a:lvl7pPr marL="240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SzPct val="70000"/>
        <a:buFont typeface="Wingdings 2" charset="2"/>
        <a:buChar char=""/>
        <a:defRPr sz="14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7pPr>
      <a:lvl8pPr marL="278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SzPct val="70000"/>
        <a:buFont typeface="Wingdings 2" charset="2"/>
        <a:buChar char=""/>
        <a:defRPr sz="14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8pPr>
      <a:lvl9pPr marL="310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SzPct val="70000"/>
        <a:buFont typeface="Wingdings 2" charset="2"/>
        <a:buChar char=""/>
        <a:defRPr sz="14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0.png"/><Relationship Id="rId4" Type="http://schemas.microsoft.com/office/2007/relationships/hdphoto" Target="../media/hdphoto1.wdp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8.png"/><Relationship Id="rId4" Type="http://schemas.openxmlformats.org/officeDocument/2006/relationships/image" Target="../media/image17.pn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7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9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jp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jp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jp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jp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jp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.jp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png"/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3.png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png"/><Relationship Id="rId2" Type="http://schemas.openxmlformats.org/officeDocument/2006/relationships/image" Target="../media/image54.png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png"/><Relationship Id="rId2" Type="http://schemas.openxmlformats.org/officeDocument/2006/relationships/image" Target="../media/image56.png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png"/><Relationship Id="rId2" Type="http://schemas.openxmlformats.org/officeDocument/2006/relationships/image" Target="../media/image58.png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png"/><Relationship Id="rId2" Type="http://schemas.openxmlformats.org/officeDocument/2006/relationships/image" Target="../media/image58.png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png"/><Relationship Id="rId2" Type="http://schemas.openxmlformats.org/officeDocument/2006/relationships/image" Target="../media/image60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2.png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png"/><Relationship Id="rId2" Type="http://schemas.openxmlformats.org/officeDocument/2006/relationships/image" Target="../media/image60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2.png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4.png"/><Relationship Id="rId2" Type="http://schemas.openxmlformats.org/officeDocument/2006/relationships/image" Target="../media/image63.png"/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4.png"/><Relationship Id="rId2" Type="http://schemas.openxmlformats.org/officeDocument/2006/relationships/image" Target="../media/image63.png"/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6.png"/><Relationship Id="rId2" Type="http://schemas.openxmlformats.org/officeDocument/2006/relationships/image" Target="../media/image65.png"/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7.png"/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>
            <a:extLst>
              <a:ext uri="{FF2B5EF4-FFF2-40B4-BE49-F238E27FC236}">
                <a16:creationId xmlns:a16="http://schemas.microsoft.com/office/drawing/2014/main" id="{7C89E737-272B-F146-A193-A10281BC0EBA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alphaModFix amt="8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60700" y="0"/>
            <a:ext cx="9131300" cy="6845300"/>
          </a:xfrm>
          <a:prstGeom prst="rect">
            <a:avLst/>
          </a:prstGeom>
        </p:spPr>
      </p:pic>
      <p:sp>
        <p:nvSpPr>
          <p:cNvPr id="2" name="Titre 1">
            <a:extLst>
              <a:ext uri="{FF2B5EF4-FFF2-40B4-BE49-F238E27FC236}">
                <a16:creationId xmlns:a16="http://schemas.microsoft.com/office/drawing/2014/main" id="{942061D7-B30E-8145-BC89-432E3AD8087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86281" y="646479"/>
            <a:ext cx="8891183" cy="2307736"/>
          </a:xfrm>
        </p:spPr>
        <p:txBody>
          <a:bodyPr>
            <a:normAutofit/>
          </a:bodyPr>
          <a:lstStyle/>
          <a:p>
            <a:r>
              <a:rPr lang="fr-FR" sz="6600" dirty="0">
                <a:solidFill>
                  <a:schemeClr val="tx1"/>
                </a:solidFill>
              </a:rPr>
              <a:t>Quizz – cas cliniques</a:t>
            </a:r>
            <a:endParaRPr lang="fr-FR" sz="6600" b="1" dirty="0">
              <a:latin typeface="+mn-lt"/>
            </a:endParaRPr>
          </a:p>
        </p:txBody>
      </p:sp>
      <p:sp>
        <p:nvSpPr>
          <p:cNvPr id="5" name="Espace réservé du contenu 4">
            <a:extLst>
              <a:ext uri="{FF2B5EF4-FFF2-40B4-BE49-F238E27FC236}">
                <a16:creationId xmlns:a16="http://schemas.microsoft.com/office/drawing/2014/main" id="{1DF5DF41-4E13-9F4D-91C8-B8434B0F8C96}"/>
              </a:ext>
            </a:extLst>
          </p:cNvPr>
          <p:cNvSpPr txBox="1">
            <a:spLocks noGrp="1"/>
          </p:cNvSpPr>
          <p:nvPr>
            <p:ph idx="1"/>
          </p:nvPr>
        </p:nvSpPr>
        <p:spPr>
          <a:xfrm>
            <a:off x="592998" y="3558126"/>
            <a:ext cx="8581609" cy="23914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indent="0">
              <a:buNone/>
            </a:pPr>
            <a:r>
              <a:rPr lang="fr-FR" sz="2400" dirty="0">
                <a:solidFill>
                  <a:schemeClr val="tx1"/>
                </a:solidFill>
              </a:rPr>
              <a:t>Lokmane TAIHI, Jacques MALGHEM, Darius LEPOT, Martin Cassagne, Frédéric LECOUVET, Thomas KIRCHGESNER</a:t>
            </a:r>
          </a:p>
          <a:p>
            <a:pPr marL="0" indent="0">
              <a:buNone/>
            </a:pPr>
            <a:endParaRPr lang="fr-FR" sz="2400" dirty="0">
              <a:solidFill>
                <a:schemeClr val="tx1"/>
              </a:solidFill>
            </a:endParaRPr>
          </a:p>
          <a:p>
            <a:pPr marL="0" indent="0">
              <a:buNone/>
            </a:pPr>
            <a:endParaRPr lang="fr-FR" sz="2400" dirty="0">
              <a:solidFill>
                <a:schemeClr val="tx1"/>
              </a:solidFill>
            </a:endParaRPr>
          </a:p>
          <a:p>
            <a:pPr marL="0" indent="0">
              <a:buNone/>
            </a:pPr>
            <a:r>
              <a:rPr lang="fr-FR" sz="2400" dirty="0">
                <a:solidFill>
                  <a:schemeClr val="tx1"/>
                </a:solidFill>
              </a:rPr>
              <a:t>Service de radiologie – cliniques universitaires St-Luc - Bruxelles</a:t>
            </a:r>
          </a:p>
        </p:txBody>
      </p:sp>
    </p:spTree>
    <p:extLst>
      <p:ext uri="{BB962C8B-B14F-4D97-AF65-F5344CB8AC3E}">
        <p14:creationId xmlns:p14="http://schemas.microsoft.com/office/powerpoint/2010/main" val="320910520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239A23C-FC72-B0DE-3998-89B15FAA2E0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097757E-C155-DFD2-DD08-2C297C63386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BE" dirty="0">
                <a:solidFill>
                  <a:schemeClr val="tx1"/>
                </a:solidFill>
              </a:rPr>
              <a:t>Cas 1</a:t>
            </a:r>
            <a:endParaRPr lang="fr-BE" dirty="0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44F2042F-7D79-1BD0-EA56-C40344FCC39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fr-FR" sz="2800" dirty="0">
                <a:solidFill>
                  <a:schemeClr val="tx1"/>
                </a:solidFill>
              </a:rPr>
              <a:t>Femme de 37 ans </a:t>
            </a:r>
          </a:p>
          <a:p>
            <a:endParaRPr lang="fr-FR" sz="2800" dirty="0">
              <a:solidFill>
                <a:schemeClr val="tx1"/>
              </a:solidFill>
            </a:endParaRPr>
          </a:p>
          <a:p>
            <a:r>
              <a:rPr lang="fr-FR" sz="2800" dirty="0">
                <a:solidFill>
                  <a:schemeClr val="tx1"/>
                </a:solidFill>
              </a:rPr>
              <a:t>Arthralgie des mains et des pieds</a:t>
            </a:r>
          </a:p>
        </p:txBody>
      </p:sp>
    </p:spTree>
    <p:extLst>
      <p:ext uri="{BB962C8B-B14F-4D97-AF65-F5344CB8AC3E}">
        <p14:creationId xmlns:p14="http://schemas.microsoft.com/office/powerpoint/2010/main" val="118880945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2946130C-DFC5-0B65-DC07-3312A1BADBED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1289" r="1137"/>
          <a:stretch>
            <a:fillRect/>
          </a:stretch>
        </p:blipFill>
        <p:spPr>
          <a:xfrm>
            <a:off x="2662280" y="190143"/>
            <a:ext cx="6878230" cy="64777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7860051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2F65AC1-DBFD-B712-95D9-D84E995249A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5349AB6E-56D6-27A3-60A9-9CAD71B600D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fr-FR"/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77470428-DBE4-966F-8756-A51377B5ABA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70985" y="406067"/>
            <a:ext cx="10250030" cy="60458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1497170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24ADF6A-F1E0-B445-03C1-B7C1B82D55A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8F78259-D2B4-8826-5AA5-DF92652E6CC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BE" dirty="0">
                <a:solidFill>
                  <a:schemeClr val="tx1"/>
                </a:solidFill>
              </a:rPr>
              <a:t>Cas 2</a:t>
            </a:r>
            <a:endParaRPr lang="fr-BE" dirty="0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A958D829-796A-B43D-E998-B5E2C4F483E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fr-FR" sz="2800" dirty="0">
                <a:solidFill>
                  <a:schemeClr val="tx1"/>
                </a:solidFill>
              </a:rPr>
              <a:t>Femme de 73 ans </a:t>
            </a:r>
          </a:p>
          <a:p>
            <a:endParaRPr lang="fr-FR" sz="2800" dirty="0">
              <a:solidFill>
                <a:schemeClr val="tx1"/>
              </a:solidFill>
            </a:endParaRPr>
          </a:p>
          <a:p>
            <a:r>
              <a:rPr lang="fr-FR" sz="2800" dirty="0">
                <a:solidFill>
                  <a:schemeClr val="tx1"/>
                </a:solidFill>
              </a:rPr>
              <a:t>Contrôle post-opératoire d’une prothèse du genou récente</a:t>
            </a:r>
          </a:p>
          <a:p>
            <a:endParaRPr lang="fr-FR" sz="28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3129085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ZoneTexte 14">
            <a:extLst>
              <a:ext uri="{FF2B5EF4-FFF2-40B4-BE49-F238E27FC236}">
                <a16:creationId xmlns:a16="http://schemas.microsoft.com/office/drawing/2014/main" id="{811EB263-050A-E97D-B158-46ADAC9EF438}"/>
              </a:ext>
            </a:extLst>
          </p:cNvPr>
          <p:cNvSpPr txBox="1"/>
          <p:nvPr/>
        </p:nvSpPr>
        <p:spPr>
          <a:xfrm>
            <a:off x="323570" y="1697417"/>
            <a:ext cx="4091552" cy="748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4267" dirty="0"/>
              <a:t>c’est quoi ça  ???</a:t>
            </a: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19CDB322-6B34-57B1-F4CB-AFA1B48759E7}"/>
              </a:ext>
            </a:extLst>
          </p:cNvPr>
          <p:cNvGrpSpPr/>
          <p:nvPr/>
        </p:nvGrpSpPr>
        <p:grpSpPr>
          <a:xfrm>
            <a:off x="4308008" y="409032"/>
            <a:ext cx="4493520" cy="6039937"/>
            <a:chOff x="4308008" y="409032"/>
            <a:chExt cx="4493520" cy="6039937"/>
          </a:xfrm>
        </p:grpSpPr>
        <p:pic>
          <p:nvPicPr>
            <p:cNvPr id="4" name="Image 3" descr="Une image contenant film radiographique, Imagerie médicale, Rayon X, radiographie&#10;&#10;Description générée automatiquement">
              <a:extLst>
                <a:ext uri="{FF2B5EF4-FFF2-40B4-BE49-F238E27FC236}">
                  <a16:creationId xmlns:a16="http://schemas.microsoft.com/office/drawing/2014/main" id="{56E46BAD-54E6-803A-424A-5AB40656270E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sharpenSoften amount="50000"/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>
              <a:off x="4308008" y="409032"/>
              <a:ext cx="4493520" cy="6039937"/>
            </a:xfrm>
            <a:prstGeom prst="rect">
              <a:avLst/>
            </a:prstGeom>
            <a:ln>
              <a:noFill/>
            </a:ln>
          </p:spPr>
        </p:pic>
        <p:pic>
          <p:nvPicPr>
            <p:cNvPr id="3" name="Image 2" descr="Une image contenant film radiographique, Imagerie médicale, Rayon X, radiographie&#10;&#10;Description générée automatiquement">
              <a:extLst>
                <a:ext uri="{FF2B5EF4-FFF2-40B4-BE49-F238E27FC236}">
                  <a16:creationId xmlns:a16="http://schemas.microsoft.com/office/drawing/2014/main" id="{5F608B2E-B967-89F5-9B55-C135AACDD484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sharpenSoften amount="50000"/>
                      </a14:imgEffect>
                      <a14:imgEffect>
                        <a14:brightnessContrast bright="4000"/>
                      </a14:imgEffect>
                    </a14:imgLayer>
                  </a14:imgProps>
                </a:ext>
              </a:extLst>
            </a:blip>
            <a:srcRect l="12419" t="32803" r="79632" b="64075"/>
            <a:stretch>
              <a:fillRect/>
            </a:stretch>
          </p:blipFill>
          <p:spPr>
            <a:xfrm>
              <a:off x="4853784" y="2170262"/>
              <a:ext cx="357191" cy="188517"/>
            </a:xfrm>
            <a:prstGeom prst="rect">
              <a:avLst/>
            </a:prstGeom>
            <a:ln>
              <a:noFill/>
            </a:ln>
          </p:spPr>
        </p:pic>
        <p:sp>
          <p:nvSpPr>
            <p:cNvPr id="5" name="ZoneTexte 4">
              <a:extLst>
                <a:ext uri="{FF2B5EF4-FFF2-40B4-BE49-F238E27FC236}">
                  <a16:creationId xmlns:a16="http://schemas.microsoft.com/office/drawing/2014/main" id="{82E138A7-C687-965F-4E42-ABEB69B690C2}"/>
                </a:ext>
              </a:extLst>
            </p:cNvPr>
            <p:cNvSpPr txBox="1"/>
            <p:nvPr/>
          </p:nvSpPr>
          <p:spPr>
            <a:xfrm>
              <a:off x="4586122" y="1553421"/>
              <a:ext cx="338928" cy="388035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endParaRPr lang="fr-FR" dirty="0"/>
            </a:p>
          </p:txBody>
        </p:sp>
      </p:grpSp>
      <p:cxnSp>
        <p:nvCxnSpPr>
          <p:cNvPr id="9" name="Connecteur droit avec flèche 8">
            <a:extLst>
              <a:ext uri="{FF2B5EF4-FFF2-40B4-BE49-F238E27FC236}">
                <a16:creationId xmlns:a16="http://schemas.microsoft.com/office/drawing/2014/main" id="{AE874D5E-F9C3-D9FB-E79C-152B0860B7AE}"/>
              </a:ext>
            </a:extLst>
          </p:cNvPr>
          <p:cNvCxnSpPr/>
          <p:nvPr/>
        </p:nvCxnSpPr>
        <p:spPr bwMode="auto">
          <a:xfrm>
            <a:off x="4204716" y="2110939"/>
            <a:ext cx="1932133" cy="147132"/>
          </a:xfrm>
          <a:prstGeom prst="straightConnector1">
            <a:avLst/>
          </a:prstGeom>
          <a:solidFill>
            <a:schemeClr val="accent1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</p:spTree>
    <p:extLst>
      <p:ext uri="{BB962C8B-B14F-4D97-AF65-F5344CB8AC3E}">
        <p14:creationId xmlns:p14="http://schemas.microsoft.com/office/powerpoint/2010/main" val="186340581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A355098-A03B-46E4-DA2E-BFADEE40758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B1667E9B-5CCC-4EAD-4393-90DF846684E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BE" dirty="0">
                <a:solidFill>
                  <a:schemeClr val="tx1"/>
                </a:solidFill>
              </a:rPr>
              <a:t>Cas 3</a:t>
            </a:r>
            <a:endParaRPr lang="fr-BE" dirty="0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EA35C020-4DB9-527D-EA1D-D36B2059488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fr-FR" sz="2800" dirty="0">
                <a:solidFill>
                  <a:schemeClr val="tx1"/>
                </a:solidFill>
              </a:rPr>
              <a:t>Homme de 24 ans </a:t>
            </a:r>
          </a:p>
          <a:p>
            <a:endParaRPr lang="fr-FR" sz="2800" dirty="0">
              <a:solidFill>
                <a:schemeClr val="tx1"/>
              </a:solidFill>
            </a:endParaRPr>
          </a:p>
          <a:p>
            <a:r>
              <a:rPr lang="fr-FR" sz="2800" dirty="0">
                <a:solidFill>
                  <a:schemeClr val="tx1"/>
                </a:solidFill>
              </a:rPr>
              <a:t>Tuméfaction progressive de la cheville</a:t>
            </a:r>
          </a:p>
          <a:p>
            <a:endParaRPr lang="fr-FR" sz="2800" dirty="0">
              <a:solidFill>
                <a:schemeClr val="tx1"/>
              </a:solidFill>
            </a:endParaRPr>
          </a:p>
          <a:p>
            <a:r>
              <a:rPr lang="fr-FR" sz="2800" dirty="0">
                <a:solidFill>
                  <a:schemeClr val="tx1"/>
                </a:solidFill>
              </a:rPr>
              <a:t>Peu douloureuse mais gênante</a:t>
            </a:r>
          </a:p>
        </p:txBody>
      </p:sp>
    </p:spTree>
    <p:extLst>
      <p:ext uri="{BB962C8B-B14F-4D97-AF65-F5344CB8AC3E}">
        <p14:creationId xmlns:p14="http://schemas.microsoft.com/office/powerpoint/2010/main" val="390532625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B3B5113A-0BD0-DD65-022A-7826C8BAA444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10429" t="3289" r="4533" b="4317"/>
          <a:stretch>
            <a:fillRect/>
          </a:stretch>
        </p:blipFill>
        <p:spPr>
          <a:xfrm>
            <a:off x="2201091" y="147956"/>
            <a:ext cx="3853747" cy="3240000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768399C3-C70B-63E5-F3E3-B287BA8387AD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9510" t="4351" r="5795" b="1147"/>
          <a:stretch>
            <a:fillRect/>
          </a:stretch>
        </p:blipFill>
        <p:spPr>
          <a:xfrm>
            <a:off x="6137162" y="147956"/>
            <a:ext cx="3853747" cy="3240000"/>
          </a:xfrm>
          <a:prstGeom prst="rect">
            <a:avLst/>
          </a:prstGeom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0F3184B3-4C61-9961-1087-0D72EF6C1365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5276" t="2438" r="2935" b="1630"/>
          <a:stretch>
            <a:fillRect/>
          </a:stretch>
        </p:blipFill>
        <p:spPr>
          <a:xfrm>
            <a:off x="2201091" y="3470045"/>
            <a:ext cx="3853747" cy="3240000"/>
          </a:xfrm>
          <a:prstGeom prst="rect">
            <a:avLst/>
          </a:prstGeom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A95B1A38-EEE5-9F02-993F-0C0371032217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t="1915" r="8376" b="6721"/>
          <a:stretch>
            <a:fillRect/>
          </a:stretch>
        </p:blipFill>
        <p:spPr>
          <a:xfrm>
            <a:off x="6137162" y="3470045"/>
            <a:ext cx="3853747" cy="3240000"/>
          </a:xfrm>
          <a:prstGeom prst="rect">
            <a:avLst/>
          </a:prstGeom>
        </p:spPr>
      </p:pic>
      <p:sp>
        <p:nvSpPr>
          <p:cNvPr id="10" name="ZoneTexte 9">
            <a:extLst>
              <a:ext uri="{FF2B5EF4-FFF2-40B4-BE49-F238E27FC236}">
                <a16:creationId xmlns:a16="http://schemas.microsoft.com/office/drawing/2014/main" id="{DC4E61F5-F7C1-951A-FAF1-BEF534B6C6FB}"/>
              </a:ext>
            </a:extLst>
          </p:cNvPr>
          <p:cNvSpPr txBox="1"/>
          <p:nvPr/>
        </p:nvSpPr>
        <p:spPr>
          <a:xfrm>
            <a:off x="2278265" y="228562"/>
            <a:ext cx="117199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b="1" dirty="0"/>
              <a:t>T2 Water</a:t>
            </a:r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CF60CF56-DCD2-13D1-A931-C3F429C5508B}"/>
              </a:ext>
            </a:extLst>
          </p:cNvPr>
          <p:cNvSpPr txBox="1"/>
          <p:nvPr/>
        </p:nvSpPr>
        <p:spPr>
          <a:xfrm>
            <a:off x="6163909" y="228562"/>
            <a:ext cx="117199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b="1" dirty="0"/>
              <a:t>T2</a:t>
            </a:r>
          </a:p>
        </p:txBody>
      </p:sp>
      <p:sp>
        <p:nvSpPr>
          <p:cNvPr id="15" name="ZoneTexte 14">
            <a:extLst>
              <a:ext uri="{FF2B5EF4-FFF2-40B4-BE49-F238E27FC236}">
                <a16:creationId xmlns:a16="http://schemas.microsoft.com/office/drawing/2014/main" id="{8C9520D5-0AFB-829A-B9B3-92D344405D46}"/>
              </a:ext>
            </a:extLst>
          </p:cNvPr>
          <p:cNvSpPr txBox="1"/>
          <p:nvPr/>
        </p:nvSpPr>
        <p:spPr>
          <a:xfrm>
            <a:off x="2278265" y="3544148"/>
            <a:ext cx="117199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b="1" dirty="0"/>
              <a:t>T2*</a:t>
            </a:r>
          </a:p>
        </p:txBody>
      </p:sp>
      <p:sp>
        <p:nvSpPr>
          <p:cNvPr id="17" name="ZoneTexte 16">
            <a:extLst>
              <a:ext uri="{FF2B5EF4-FFF2-40B4-BE49-F238E27FC236}">
                <a16:creationId xmlns:a16="http://schemas.microsoft.com/office/drawing/2014/main" id="{DA86BBE8-172F-09BD-7DC6-0782D23D0076}"/>
              </a:ext>
            </a:extLst>
          </p:cNvPr>
          <p:cNvSpPr txBox="1"/>
          <p:nvPr/>
        </p:nvSpPr>
        <p:spPr>
          <a:xfrm>
            <a:off x="6185125" y="3544148"/>
            <a:ext cx="146500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b="1" dirty="0"/>
              <a:t>Gd Water</a:t>
            </a:r>
          </a:p>
        </p:txBody>
      </p:sp>
    </p:spTree>
    <p:extLst>
      <p:ext uri="{BB962C8B-B14F-4D97-AF65-F5344CB8AC3E}">
        <p14:creationId xmlns:p14="http://schemas.microsoft.com/office/powerpoint/2010/main" val="423458895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53C6CFA3-57F3-B043-F99B-92E388DD2679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9368" r="2979" b="4185"/>
          <a:stretch>
            <a:fillRect/>
          </a:stretch>
        </p:blipFill>
        <p:spPr>
          <a:xfrm>
            <a:off x="2304945" y="141153"/>
            <a:ext cx="3748563" cy="3240000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22BC83D5-5F02-4A85-597D-686E36337A6C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4981" t="5267" r="7630" b="5312"/>
          <a:stretch>
            <a:fillRect/>
          </a:stretch>
        </p:blipFill>
        <p:spPr>
          <a:xfrm>
            <a:off x="6144758" y="141153"/>
            <a:ext cx="3742297" cy="3240000"/>
          </a:xfrm>
          <a:prstGeom prst="rect">
            <a:avLst/>
          </a:prstGeom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F3973CD8-9004-F863-8705-359B1512249F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4206" r="1221" b="2691"/>
          <a:stretch>
            <a:fillRect/>
          </a:stretch>
        </p:blipFill>
        <p:spPr>
          <a:xfrm>
            <a:off x="2308078" y="3476847"/>
            <a:ext cx="3742297" cy="3240000"/>
          </a:xfrm>
          <a:prstGeom prst="rect">
            <a:avLst/>
          </a:prstGeom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2B538A72-C3CA-1BCF-3F7B-B4E7F69B4ADF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l="6532" t="9596" r="9107" b="6672"/>
          <a:stretch>
            <a:fillRect/>
          </a:stretch>
        </p:blipFill>
        <p:spPr>
          <a:xfrm>
            <a:off x="6141625" y="3476847"/>
            <a:ext cx="3742297" cy="3240000"/>
          </a:xfrm>
          <a:prstGeom prst="rect">
            <a:avLst/>
          </a:prstGeom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F878CB4C-1293-D95A-4614-B7DD0BBC8BFA}"/>
              </a:ext>
            </a:extLst>
          </p:cNvPr>
          <p:cNvSpPr txBox="1"/>
          <p:nvPr/>
        </p:nvSpPr>
        <p:spPr>
          <a:xfrm>
            <a:off x="2315477" y="170205"/>
            <a:ext cx="117199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b="1" dirty="0"/>
              <a:t>T2 Water</a:t>
            </a: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625B705E-67F5-AECF-9C2D-420D37FC14F1}"/>
              </a:ext>
            </a:extLst>
          </p:cNvPr>
          <p:cNvSpPr txBox="1"/>
          <p:nvPr/>
        </p:nvSpPr>
        <p:spPr>
          <a:xfrm>
            <a:off x="6164524" y="170205"/>
            <a:ext cx="117199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b="1" dirty="0"/>
              <a:t>T2</a:t>
            </a:r>
          </a:p>
        </p:txBody>
      </p:sp>
      <p:sp>
        <p:nvSpPr>
          <p:cNvPr id="15" name="ZoneTexte 14">
            <a:extLst>
              <a:ext uri="{FF2B5EF4-FFF2-40B4-BE49-F238E27FC236}">
                <a16:creationId xmlns:a16="http://schemas.microsoft.com/office/drawing/2014/main" id="{6012AD93-F5B4-FA0D-9AD6-DA087B5C73D9}"/>
              </a:ext>
            </a:extLst>
          </p:cNvPr>
          <p:cNvSpPr txBox="1"/>
          <p:nvPr/>
        </p:nvSpPr>
        <p:spPr>
          <a:xfrm>
            <a:off x="2315477" y="3512251"/>
            <a:ext cx="117199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b="1" dirty="0"/>
              <a:t>T2*</a:t>
            </a:r>
          </a:p>
        </p:txBody>
      </p:sp>
      <p:sp>
        <p:nvSpPr>
          <p:cNvPr id="17" name="ZoneTexte 16">
            <a:extLst>
              <a:ext uri="{FF2B5EF4-FFF2-40B4-BE49-F238E27FC236}">
                <a16:creationId xmlns:a16="http://schemas.microsoft.com/office/drawing/2014/main" id="{2F98CF76-1021-826D-DB8F-71404C24C380}"/>
              </a:ext>
            </a:extLst>
          </p:cNvPr>
          <p:cNvSpPr txBox="1"/>
          <p:nvPr/>
        </p:nvSpPr>
        <p:spPr>
          <a:xfrm>
            <a:off x="6164524" y="3512251"/>
            <a:ext cx="146500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b="1" dirty="0"/>
              <a:t>Gd Water</a:t>
            </a:r>
          </a:p>
        </p:txBody>
      </p:sp>
    </p:spTree>
    <p:extLst>
      <p:ext uri="{BB962C8B-B14F-4D97-AF65-F5344CB8AC3E}">
        <p14:creationId xmlns:p14="http://schemas.microsoft.com/office/powerpoint/2010/main" val="343936380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EF063D2-7B8C-DAB4-1CC9-F0612A38233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240F790-0120-9F7D-5A89-D8AED1C42B9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BE" dirty="0">
                <a:solidFill>
                  <a:schemeClr val="tx1"/>
                </a:solidFill>
              </a:rPr>
              <a:t>Cas 4</a:t>
            </a:r>
            <a:endParaRPr lang="fr-BE" dirty="0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71482CB2-DEC2-3D89-5CB9-F8B9E898329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fr-FR" sz="2800" dirty="0">
                <a:solidFill>
                  <a:schemeClr val="tx1"/>
                </a:solidFill>
              </a:rPr>
              <a:t>Patient de 70 ans</a:t>
            </a:r>
          </a:p>
          <a:p>
            <a:endParaRPr lang="fr-FR" sz="2800" dirty="0">
              <a:solidFill>
                <a:schemeClr val="tx1"/>
              </a:solidFill>
            </a:endParaRPr>
          </a:p>
          <a:p>
            <a:r>
              <a:rPr lang="fr-FR" sz="2800" dirty="0">
                <a:solidFill>
                  <a:schemeClr val="tx1"/>
                </a:solidFill>
              </a:rPr>
              <a:t>Douleurs récentes du coude, spontanément résolutives</a:t>
            </a:r>
          </a:p>
        </p:txBody>
      </p:sp>
    </p:spTree>
    <p:extLst>
      <p:ext uri="{BB962C8B-B14F-4D97-AF65-F5344CB8AC3E}">
        <p14:creationId xmlns:p14="http://schemas.microsoft.com/office/powerpoint/2010/main" val="212312803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fr-FR"/>
          </a:p>
        </p:txBody>
      </p:sp>
      <p:pic>
        <p:nvPicPr>
          <p:cNvPr id="4" name="Image 3"/>
          <p:cNvPicPr>
            <a:picLocks noChangeAspect="1"/>
          </p:cNvPicPr>
          <p:nvPr/>
        </p:nvPicPr>
        <p:blipFill rotWithShape="1">
          <a:blip r:embed="rId2"/>
          <a:srcRect r="21314"/>
          <a:stretch/>
        </p:blipFill>
        <p:spPr>
          <a:xfrm>
            <a:off x="5855368" y="148932"/>
            <a:ext cx="6034631" cy="6480000"/>
          </a:xfrm>
          <a:prstGeom prst="rect">
            <a:avLst/>
          </a:prstGeom>
        </p:spPr>
      </p:pic>
      <p:pic>
        <p:nvPicPr>
          <p:cNvPr id="5" name="Image 4"/>
          <p:cNvPicPr>
            <a:picLocks noChangeAspect="1"/>
          </p:cNvPicPr>
          <p:nvPr/>
        </p:nvPicPr>
        <p:blipFill rotWithShape="1">
          <a:blip r:embed="rId3"/>
          <a:srcRect l="7744" r="4094"/>
          <a:stretch/>
        </p:blipFill>
        <p:spPr>
          <a:xfrm>
            <a:off x="302001" y="148932"/>
            <a:ext cx="5181600" cy="648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1963938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/>
          <p:cNvPicPr>
            <a:picLocks noChangeAspect="1"/>
          </p:cNvPicPr>
          <p:nvPr/>
        </p:nvPicPr>
        <p:blipFill>
          <a:blip r:embed="rId2"/>
          <a:srcRect l="70" t="2393" b="6903"/>
          <a:stretch>
            <a:fillRect/>
          </a:stretch>
        </p:blipFill>
        <p:spPr>
          <a:xfrm>
            <a:off x="2745689" y="319589"/>
            <a:ext cx="6700622" cy="62188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4798799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/>
          <p:cNvPicPr>
            <a:picLocks noChangeAspect="1"/>
          </p:cNvPicPr>
          <p:nvPr/>
        </p:nvPicPr>
        <p:blipFill>
          <a:blip r:embed="rId2"/>
          <a:srcRect r="4578" b="3266"/>
          <a:stretch>
            <a:fillRect/>
          </a:stretch>
        </p:blipFill>
        <p:spPr>
          <a:xfrm>
            <a:off x="3381081" y="153230"/>
            <a:ext cx="5429839" cy="65515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7556260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75335" y="166613"/>
            <a:ext cx="3432733" cy="6480000"/>
          </a:xfrm>
          <a:prstGeom prst="rect">
            <a:avLst/>
          </a:prstGeom>
        </p:spPr>
      </p:pic>
      <p:pic>
        <p:nvPicPr>
          <p:cNvPr id="5" name="Image 4"/>
          <p:cNvPicPr>
            <a:picLocks noChangeAspect="1"/>
          </p:cNvPicPr>
          <p:nvPr/>
        </p:nvPicPr>
        <p:blipFill rotWithShape="1">
          <a:blip r:embed="rId3"/>
          <a:srcRect r="8325"/>
          <a:stretch/>
        </p:blipFill>
        <p:spPr>
          <a:xfrm>
            <a:off x="2283932" y="166613"/>
            <a:ext cx="3511441" cy="648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0279982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76EC66F-4C16-294C-BFA0-339F8FA9E9A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8B3066F2-9D92-1E0C-7E49-AB5098FE4B3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BE" dirty="0">
                <a:solidFill>
                  <a:schemeClr val="tx1"/>
                </a:solidFill>
              </a:rPr>
              <a:t>Cas 5</a:t>
            </a:r>
            <a:endParaRPr lang="fr-BE" dirty="0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999B2016-8AE9-C2F6-A1A5-C95E69313A0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fr-FR" sz="2800" dirty="0">
                <a:solidFill>
                  <a:schemeClr val="tx1"/>
                </a:solidFill>
              </a:rPr>
              <a:t>Homme de 64 ans</a:t>
            </a:r>
          </a:p>
          <a:p>
            <a:endParaRPr lang="fr-FR" sz="2800" dirty="0">
              <a:solidFill>
                <a:schemeClr val="tx1"/>
              </a:solidFill>
            </a:endParaRPr>
          </a:p>
          <a:p>
            <a:r>
              <a:rPr lang="fr-FR" sz="2800" dirty="0">
                <a:solidFill>
                  <a:schemeClr val="tx1"/>
                </a:solidFill>
              </a:rPr>
              <a:t>Douleur des chevilles</a:t>
            </a:r>
          </a:p>
        </p:txBody>
      </p:sp>
    </p:spTree>
    <p:extLst>
      <p:ext uri="{BB962C8B-B14F-4D97-AF65-F5344CB8AC3E}">
        <p14:creationId xmlns:p14="http://schemas.microsoft.com/office/powerpoint/2010/main" val="339425093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/>
          <p:cNvPicPr>
            <a:picLocks noChangeAspect="1"/>
          </p:cNvPicPr>
          <p:nvPr/>
        </p:nvPicPr>
        <p:blipFill>
          <a:blip r:embed="rId2"/>
          <a:srcRect l="6173" r="9061"/>
          <a:stretch>
            <a:fillRect/>
          </a:stretch>
        </p:blipFill>
        <p:spPr>
          <a:xfrm>
            <a:off x="1742196" y="369000"/>
            <a:ext cx="4353804" cy="6120000"/>
          </a:xfrm>
          <a:prstGeom prst="rect">
            <a:avLst/>
          </a:prstGeom>
        </p:spPr>
      </p:pic>
      <p:pic>
        <p:nvPicPr>
          <p:cNvPr id="5" name="Image 4"/>
          <p:cNvPicPr>
            <a:picLocks noChangeAspect="1"/>
          </p:cNvPicPr>
          <p:nvPr/>
        </p:nvPicPr>
        <p:blipFill>
          <a:blip r:embed="rId3"/>
          <a:srcRect l="6651" r="3494"/>
          <a:stretch>
            <a:fillRect/>
          </a:stretch>
        </p:blipFill>
        <p:spPr>
          <a:xfrm>
            <a:off x="6310422" y="369000"/>
            <a:ext cx="3926818" cy="612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8157282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fr-BE"/>
          </a:p>
        </p:txBody>
      </p:sp>
      <p:pic>
        <p:nvPicPr>
          <p:cNvPr id="4" name="Imag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9897" y="200025"/>
            <a:ext cx="5953125" cy="6457950"/>
          </a:xfrm>
          <a:prstGeom prst="rect">
            <a:avLst/>
          </a:prstGeom>
        </p:spPr>
      </p:pic>
      <p:pic>
        <p:nvPicPr>
          <p:cNvPr id="5" name="Imag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99978" y="193784"/>
            <a:ext cx="5572125" cy="64484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4061334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C1147A4-AEAC-0B14-45FF-090BDCC6A01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3890579-6883-BCD1-7115-33F1601065D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BE" dirty="0">
                <a:solidFill>
                  <a:schemeClr val="tx1"/>
                </a:solidFill>
              </a:rPr>
              <a:t>Cas 5</a:t>
            </a:r>
            <a:endParaRPr lang="fr-BE" dirty="0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79CB3E7B-E28F-216C-308E-E87C6CE8734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fr-FR" sz="2800" dirty="0">
                <a:solidFill>
                  <a:schemeClr val="tx1"/>
                </a:solidFill>
              </a:rPr>
              <a:t>Clichés radiographiques des mains disponibles</a:t>
            </a:r>
          </a:p>
          <a:p>
            <a:endParaRPr lang="fr-FR" sz="2800" dirty="0">
              <a:solidFill>
                <a:schemeClr val="tx1"/>
              </a:solidFill>
            </a:endParaRPr>
          </a:p>
          <a:p>
            <a:endParaRPr lang="fr-FR" sz="28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0402518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fr-BE"/>
          </a:p>
        </p:txBody>
      </p:sp>
      <p:pic>
        <p:nvPicPr>
          <p:cNvPr id="4" name="Image 3"/>
          <p:cNvPicPr>
            <a:picLocks noChangeAspect="1"/>
          </p:cNvPicPr>
          <p:nvPr/>
        </p:nvPicPr>
        <p:blipFill>
          <a:blip r:embed="rId2"/>
          <a:srcRect l="1191" t="2397" r="1191" b="6156"/>
          <a:stretch>
            <a:fillRect/>
          </a:stretch>
        </p:blipFill>
        <p:spPr>
          <a:xfrm>
            <a:off x="236515" y="609599"/>
            <a:ext cx="5832777" cy="5638801"/>
          </a:xfrm>
          <a:prstGeom prst="rect">
            <a:avLst/>
          </a:prstGeom>
        </p:spPr>
      </p:pic>
      <p:pic>
        <p:nvPicPr>
          <p:cNvPr id="5" name="Image 4"/>
          <p:cNvPicPr>
            <a:picLocks noChangeAspect="1"/>
          </p:cNvPicPr>
          <p:nvPr/>
        </p:nvPicPr>
        <p:blipFill>
          <a:blip r:embed="rId3"/>
          <a:srcRect l="1526" t="3252" r="1187" b="5508"/>
          <a:stretch>
            <a:fillRect/>
          </a:stretch>
        </p:blipFill>
        <p:spPr>
          <a:xfrm>
            <a:off x="6122709" y="609599"/>
            <a:ext cx="5832776" cy="56388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53016639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BE" dirty="0">
                <a:solidFill>
                  <a:schemeClr val="tx1"/>
                </a:solidFill>
              </a:rPr>
              <a:t>Cas 6</a:t>
            </a:r>
            <a:endParaRPr lang="fr-BE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fr-FR" sz="2800" dirty="0">
                <a:solidFill>
                  <a:schemeClr val="tx1"/>
                </a:solidFill>
              </a:rPr>
              <a:t>Patient de 69 ans</a:t>
            </a:r>
          </a:p>
          <a:p>
            <a:endParaRPr lang="fr-FR" sz="2800" dirty="0">
              <a:solidFill>
                <a:schemeClr val="tx1"/>
              </a:solidFill>
            </a:endParaRPr>
          </a:p>
          <a:p>
            <a:r>
              <a:rPr lang="fr-FR" sz="2800" dirty="0">
                <a:solidFill>
                  <a:schemeClr val="tx1"/>
                </a:solidFill>
              </a:rPr>
              <a:t>Suivi pour myélome multiple</a:t>
            </a:r>
          </a:p>
          <a:p>
            <a:endParaRPr lang="fr-FR" sz="2800" dirty="0">
              <a:solidFill>
                <a:schemeClr val="tx1"/>
              </a:solidFill>
            </a:endParaRPr>
          </a:p>
          <a:p>
            <a:endParaRPr lang="fr-FR" sz="28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96959354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6E588A8C-81B3-E975-DE45-FA8284AB4DB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4614" y="1065030"/>
            <a:ext cx="5514721" cy="3906981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3DE19004-7DE7-9CFA-2936-80E5CD0D12E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08420" y="1065030"/>
            <a:ext cx="5683885" cy="3951552"/>
          </a:xfrm>
          <a:prstGeom prst="rect">
            <a:avLst/>
          </a:prstGeom>
        </p:spPr>
      </p:pic>
      <p:sp>
        <p:nvSpPr>
          <p:cNvPr id="4" name="Zone de texte 2">
            <a:extLst>
              <a:ext uri="{FF2B5EF4-FFF2-40B4-BE49-F238E27FC236}">
                <a16:creationId xmlns:a16="http://schemas.microsoft.com/office/drawing/2014/main" id="{7296D16B-D08F-BD18-0EC4-F9A505FFBEA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27849" y="1065029"/>
            <a:ext cx="842583" cy="57580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rot="0" vert="horz" wrap="square" lIns="91440" tIns="45720" rIns="91440" bIns="45720" anchor="t" anchorCtr="0">
            <a:no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fr-FR" sz="2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T1</a:t>
            </a:r>
            <a:endParaRPr lang="fr-FR" sz="2800" b="1" dirty="0">
              <a:solidFill>
                <a:schemeClr val="bg1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8" name="Zone de texte 2">
            <a:extLst>
              <a:ext uri="{FF2B5EF4-FFF2-40B4-BE49-F238E27FC236}">
                <a16:creationId xmlns:a16="http://schemas.microsoft.com/office/drawing/2014/main" id="{4B488827-14C0-51FC-4693-93BE0D0F80D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332411" y="1065029"/>
            <a:ext cx="842583" cy="57580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rot="0" vert="horz" wrap="square" lIns="91440" tIns="45720" rIns="91440" bIns="45720" anchor="t" anchorCtr="0">
            <a:no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fr-FR" sz="2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T2</a:t>
            </a:r>
            <a:endParaRPr lang="fr-FR" sz="2800" b="1" dirty="0">
              <a:solidFill>
                <a:schemeClr val="bg1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cxnSp>
        <p:nvCxnSpPr>
          <p:cNvPr id="9" name="Connecteur droit avec flèche 8">
            <a:extLst>
              <a:ext uri="{FF2B5EF4-FFF2-40B4-BE49-F238E27FC236}">
                <a16:creationId xmlns:a16="http://schemas.microsoft.com/office/drawing/2014/main" id="{177DAB82-F25F-56A8-3F4D-C2C8B0B77798}"/>
              </a:ext>
            </a:extLst>
          </p:cNvPr>
          <p:cNvCxnSpPr>
            <a:cxnSpLocks/>
          </p:cNvCxnSpPr>
          <p:nvPr/>
        </p:nvCxnSpPr>
        <p:spPr>
          <a:xfrm>
            <a:off x="8908330" y="2314280"/>
            <a:ext cx="437563" cy="362623"/>
          </a:xfrm>
          <a:prstGeom prst="straightConnector1">
            <a:avLst/>
          </a:prstGeom>
          <a:ln w="57150">
            <a:solidFill>
              <a:srgbClr val="FFC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Connecteur droit avec flèche 10">
            <a:extLst>
              <a:ext uri="{FF2B5EF4-FFF2-40B4-BE49-F238E27FC236}">
                <a16:creationId xmlns:a16="http://schemas.microsoft.com/office/drawing/2014/main" id="{2F7A5564-8A88-7971-644B-D64D16EC9B22}"/>
              </a:ext>
            </a:extLst>
          </p:cNvPr>
          <p:cNvCxnSpPr>
            <a:cxnSpLocks/>
          </p:cNvCxnSpPr>
          <p:nvPr/>
        </p:nvCxnSpPr>
        <p:spPr>
          <a:xfrm flipV="1">
            <a:off x="8731581" y="3132333"/>
            <a:ext cx="437562" cy="351787"/>
          </a:xfrm>
          <a:prstGeom prst="straightConnector1">
            <a:avLst/>
          </a:prstGeom>
          <a:ln w="57150">
            <a:solidFill>
              <a:srgbClr val="FFC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Connecteur droit avec flèche 12">
            <a:extLst>
              <a:ext uri="{FF2B5EF4-FFF2-40B4-BE49-F238E27FC236}">
                <a16:creationId xmlns:a16="http://schemas.microsoft.com/office/drawing/2014/main" id="{48FE2C20-1529-C280-F735-9DD416E655AF}"/>
              </a:ext>
            </a:extLst>
          </p:cNvPr>
          <p:cNvCxnSpPr>
            <a:cxnSpLocks/>
          </p:cNvCxnSpPr>
          <p:nvPr/>
        </p:nvCxnSpPr>
        <p:spPr>
          <a:xfrm flipV="1">
            <a:off x="9071726" y="3460625"/>
            <a:ext cx="437562" cy="351787"/>
          </a:xfrm>
          <a:prstGeom prst="straightConnector1">
            <a:avLst/>
          </a:prstGeom>
          <a:ln w="57150">
            <a:solidFill>
              <a:srgbClr val="FFC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Connecteur droit avec flèche 13">
            <a:extLst>
              <a:ext uri="{FF2B5EF4-FFF2-40B4-BE49-F238E27FC236}">
                <a16:creationId xmlns:a16="http://schemas.microsoft.com/office/drawing/2014/main" id="{895794B9-84BA-9FAC-0DE1-973A4518FB36}"/>
              </a:ext>
            </a:extLst>
          </p:cNvPr>
          <p:cNvCxnSpPr>
            <a:cxnSpLocks/>
          </p:cNvCxnSpPr>
          <p:nvPr/>
        </p:nvCxnSpPr>
        <p:spPr>
          <a:xfrm flipV="1">
            <a:off x="9411871" y="3761824"/>
            <a:ext cx="437562" cy="351787"/>
          </a:xfrm>
          <a:prstGeom prst="straightConnector1">
            <a:avLst/>
          </a:prstGeom>
          <a:ln w="57150">
            <a:solidFill>
              <a:srgbClr val="FFC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Connecteur droit avec flèche 15">
            <a:extLst>
              <a:ext uri="{FF2B5EF4-FFF2-40B4-BE49-F238E27FC236}">
                <a16:creationId xmlns:a16="http://schemas.microsoft.com/office/drawing/2014/main" id="{1BBD23C5-5CD5-1D3F-1969-82088F2A1B76}"/>
              </a:ext>
            </a:extLst>
          </p:cNvPr>
          <p:cNvCxnSpPr>
            <a:cxnSpLocks/>
          </p:cNvCxnSpPr>
          <p:nvPr/>
        </p:nvCxnSpPr>
        <p:spPr>
          <a:xfrm>
            <a:off x="3084133" y="2254583"/>
            <a:ext cx="437563" cy="362623"/>
          </a:xfrm>
          <a:prstGeom prst="straightConnector1">
            <a:avLst/>
          </a:prstGeom>
          <a:ln w="57150">
            <a:solidFill>
              <a:srgbClr val="FFC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Connecteur droit avec flèche 16">
            <a:extLst>
              <a:ext uri="{FF2B5EF4-FFF2-40B4-BE49-F238E27FC236}">
                <a16:creationId xmlns:a16="http://schemas.microsoft.com/office/drawing/2014/main" id="{BB9B27B1-023F-C891-659B-19C19E7C846E}"/>
              </a:ext>
            </a:extLst>
          </p:cNvPr>
          <p:cNvCxnSpPr>
            <a:cxnSpLocks/>
          </p:cNvCxnSpPr>
          <p:nvPr/>
        </p:nvCxnSpPr>
        <p:spPr>
          <a:xfrm flipV="1">
            <a:off x="2907384" y="3072636"/>
            <a:ext cx="437562" cy="351787"/>
          </a:xfrm>
          <a:prstGeom prst="straightConnector1">
            <a:avLst/>
          </a:prstGeom>
          <a:ln w="57150">
            <a:solidFill>
              <a:srgbClr val="FFC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Connecteur droit avec flèche 17">
            <a:extLst>
              <a:ext uri="{FF2B5EF4-FFF2-40B4-BE49-F238E27FC236}">
                <a16:creationId xmlns:a16="http://schemas.microsoft.com/office/drawing/2014/main" id="{9DAE4154-9009-A899-95A0-6B4492FA0973}"/>
              </a:ext>
            </a:extLst>
          </p:cNvPr>
          <p:cNvCxnSpPr>
            <a:cxnSpLocks/>
          </p:cNvCxnSpPr>
          <p:nvPr/>
        </p:nvCxnSpPr>
        <p:spPr>
          <a:xfrm flipV="1">
            <a:off x="3247529" y="3400928"/>
            <a:ext cx="437562" cy="351787"/>
          </a:xfrm>
          <a:prstGeom prst="straightConnector1">
            <a:avLst/>
          </a:prstGeom>
          <a:ln w="57150">
            <a:solidFill>
              <a:srgbClr val="FFC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Connecteur droit avec flèche 18">
            <a:extLst>
              <a:ext uri="{FF2B5EF4-FFF2-40B4-BE49-F238E27FC236}">
                <a16:creationId xmlns:a16="http://schemas.microsoft.com/office/drawing/2014/main" id="{80550D55-7349-533D-F51E-3CF8B284C575}"/>
              </a:ext>
            </a:extLst>
          </p:cNvPr>
          <p:cNvCxnSpPr>
            <a:cxnSpLocks/>
          </p:cNvCxnSpPr>
          <p:nvPr/>
        </p:nvCxnSpPr>
        <p:spPr>
          <a:xfrm flipV="1">
            <a:off x="3587674" y="3702127"/>
            <a:ext cx="437562" cy="351787"/>
          </a:xfrm>
          <a:prstGeom prst="straightConnector1">
            <a:avLst/>
          </a:prstGeom>
          <a:ln w="57150">
            <a:solidFill>
              <a:srgbClr val="FFC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739377459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F392225-02EC-C36F-E506-20185C1CF94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r-FR"/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F28A015F-B94D-8B0E-74E2-FCA22CB53167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2162" t="4391" r="1480" b="3090"/>
          <a:stretch>
            <a:fillRect/>
          </a:stretch>
        </p:blipFill>
        <p:spPr>
          <a:xfrm>
            <a:off x="241097" y="1850970"/>
            <a:ext cx="5918697" cy="3157200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414F994E-F0D0-E33B-F216-84BAE2EC35A0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r="2505"/>
          <a:stretch>
            <a:fillRect/>
          </a:stretch>
        </p:blipFill>
        <p:spPr>
          <a:xfrm>
            <a:off x="6177763" y="1849829"/>
            <a:ext cx="5899562" cy="3158341"/>
          </a:xfrm>
          <a:prstGeom prst="rect">
            <a:avLst/>
          </a:prstGeom>
        </p:spPr>
      </p:pic>
      <p:sp>
        <p:nvSpPr>
          <p:cNvPr id="8" name="Zone de texte 2">
            <a:extLst>
              <a:ext uri="{FF2B5EF4-FFF2-40B4-BE49-F238E27FC236}">
                <a16:creationId xmlns:a16="http://schemas.microsoft.com/office/drawing/2014/main" id="{856FA570-4E7D-6F20-1399-90B02BAF9E5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41097" y="1849828"/>
            <a:ext cx="842583" cy="57580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rot="0" vert="horz" wrap="square" lIns="91440" tIns="45720" rIns="91440" bIns="45720" anchor="t" anchorCtr="0">
            <a:no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fr-FR" sz="2800" b="1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T1</a:t>
            </a:r>
            <a:endParaRPr lang="fr-FR" sz="2800" b="1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9" name="Zone de texte 2">
            <a:extLst>
              <a:ext uri="{FF2B5EF4-FFF2-40B4-BE49-F238E27FC236}">
                <a16:creationId xmlns:a16="http://schemas.microsoft.com/office/drawing/2014/main" id="{4FB058BD-2D3C-EC81-EF66-C1C261D7B95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177763" y="1852770"/>
            <a:ext cx="842583" cy="57580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rot="0" vert="horz" wrap="square" lIns="91440" tIns="45720" rIns="91440" bIns="45720" anchor="t" anchorCtr="0">
            <a:no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fr-FR" sz="2800" b="1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T2</a:t>
            </a:r>
            <a:endParaRPr lang="fr-FR" sz="2800" b="1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cxnSp>
        <p:nvCxnSpPr>
          <p:cNvPr id="10" name="Connecteur droit avec flèche 9">
            <a:extLst>
              <a:ext uri="{FF2B5EF4-FFF2-40B4-BE49-F238E27FC236}">
                <a16:creationId xmlns:a16="http://schemas.microsoft.com/office/drawing/2014/main" id="{9A9F5B3F-E00E-3D36-A2A9-1E68BAD93816}"/>
              </a:ext>
            </a:extLst>
          </p:cNvPr>
          <p:cNvCxnSpPr>
            <a:cxnSpLocks/>
          </p:cNvCxnSpPr>
          <p:nvPr/>
        </p:nvCxnSpPr>
        <p:spPr>
          <a:xfrm flipH="1">
            <a:off x="4424315" y="2425631"/>
            <a:ext cx="246667" cy="397580"/>
          </a:xfrm>
          <a:prstGeom prst="straightConnector1">
            <a:avLst/>
          </a:prstGeom>
          <a:ln w="57150">
            <a:solidFill>
              <a:srgbClr val="FFC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Connecteur droit avec flèche 10">
            <a:extLst>
              <a:ext uri="{FF2B5EF4-FFF2-40B4-BE49-F238E27FC236}">
                <a16:creationId xmlns:a16="http://schemas.microsoft.com/office/drawing/2014/main" id="{2B4F8EF3-F51B-EEE0-4A85-8D89A551DA60}"/>
              </a:ext>
            </a:extLst>
          </p:cNvPr>
          <p:cNvCxnSpPr>
            <a:cxnSpLocks/>
          </p:cNvCxnSpPr>
          <p:nvPr/>
        </p:nvCxnSpPr>
        <p:spPr>
          <a:xfrm flipV="1">
            <a:off x="3205113" y="3245387"/>
            <a:ext cx="522399" cy="75204"/>
          </a:xfrm>
          <a:prstGeom prst="straightConnector1">
            <a:avLst/>
          </a:prstGeom>
          <a:ln w="57150">
            <a:solidFill>
              <a:srgbClr val="FFC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Connecteur droit avec flèche 11">
            <a:extLst>
              <a:ext uri="{FF2B5EF4-FFF2-40B4-BE49-F238E27FC236}">
                <a16:creationId xmlns:a16="http://schemas.microsoft.com/office/drawing/2014/main" id="{0354D154-DBE8-6346-C13E-4F582DBD6D76}"/>
              </a:ext>
            </a:extLst>
          </p:cNvPr>
          <p:cNvCxnSpPr>
            <a:cxnSpLocks/>
          </p:cNvCxnSpPr>
          <p:nvPr/>
        </p:nvCxnSpPr>
        <p:spPr>
          <a:xfrm flipV="1">
            <a:off x="3330020" y="3633233"/>
            <a:ext cx="437562" cy="351787"/>
          </a:xfrm>
          <a:prstGeom prst="straightConnector1">
            <a:avLst/>
          </a:prstGeom>
          <a:ln w="57150">
            <a:solidFill>
              <a:srgbClr val="FFC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Connecteur droit avec flèche 14">
            <a:extLst>
              <a:ext uri="{FF2B5EF4-FFF2-40B4-BE49-F238E27FC236}">
                <a16:creationId xmlns:a16="http://schemas.microsoft.com/office/drawing/2014/main" id="{87E6F74C-3FBC-588F-06DE-2F470369B971}"/>
              </a:ext>
            </a:extLst>
          </p:cNvPr>
          <p:cNvCxnSpPr>
            <a:cxnSpLocks/>
          </p:cNvCxnSpPr>
          <p:nvPr/>
        </p:nvCxnSpPr>
        <p:spPr>
          <a:xfrm flipH="1" flipV="1">
            <a:off x="4577349" y="3734582"/>
            <a:ext cx="349880" cy="342625"/>
          </a:xfrm>
          <a:prstGeom prst="straightConnector1">
            <a:avLst/>
          </a:prstGeom>
          <a:ln w="57150">
            <a:solidFill>
              <a:srgbClr val="FFC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Connecteur droit avec flèche 16">
            <a:extLst>
              <a:ext uri="{FF2B5EF4-FFF2-40B4-BE49-F238E27FC236}">
                <a16:creationId xmlns:a16="http://schemas.microsoft.com/office/drawing/2014/main" id="{65AB11A4-B620-159A-7349-719CA2DB1F79}"/>
              </a:ext>
            </a:extLst>
          </p:cNvPr>
          <p:cNvCxnSpPr>
            <a:cxnSpLocks/>
          </p:cNvCxnSpPr>
          <p:nvPr/>
        </p:nvCxnSpPr>
        <p:spPr>
          <a:xfrm flipH="1">
            <a:off x="10364773" y="2401947"/>
            <a:ext cx="246667" cy="397580"/>
          </a:xfrm>
          <a:prstGeom prst="straightConnector1">
            <a:avLst/>
          </a:prstGeom>
          <a:ln w="57150">
            <a:solidFill>
              <a:srgbClr val="FFC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Connecteur droit avec flèche 17">
            <a:extLst>
              <a:ext uri="{FF2B5EF4-FFF2-40B4-BE49-F238E27FC236}">
                <a16:creationId xmlns:a16="http://schemas.microsoft.com/office/drawing/2014/main" id="{762AFE2A-12BD-A560-63F4-664AA389959D}"/>
              </a:ext>
            </a:extLst>
          </p:cNvPr>
          <p:cNvCxnSpPr>
            <a:cxnSpLocks/>
          </p:cNvCxnSpPr>
          <p:nvPr/>
        </p:nvCxnSpPr>
        <p:spPr>
          <a:xfrm flipV="1">
            <a:off x="9145571" y="3235845"/>
            <a:ext cx="522399" cy="75204"/>
          </a:xfrm>
          <a:prstGeom prst="straightConnector1">
            <a:avLst/>
          </a:prstGeom>
          <a:ln w="57150">
            <a:solidFill>
              <a:srgbClr val="FFC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Connecteur droit avec flèche 18">
            <a:extLst>
              <a:ext uri="{FF2B5EF4-FFF2-40B4-BE49-F238E27FC236}">
                <a16:creationId xmlns:a16="http://schemas.microsoft.com/office/drawing/2014/main" id="{A6B56B3C-E692-04F9-B838-A4750824672F}"/>
              </a:ext>
            </a:extLst>
          </p:cNvPr>
          <p:cNvCxnSpPr>
            <a:cxnSpLocks/>
          </p:cNvCxnSpPr>
          <p:nvPr/>
        </p:nvCxnSpPr>
        <p:spPr>
          <a:xfrm flipV="1">
            <a:off x="9364746" y="3585982"/>
            <a:ext cx="437562" cy="351787"/>
          </a:xfrm>
          <a:prstGeom prst="straightConnector1">
            <a:avLst/>
          </a:prstGeom>
          <a:ln w="57150">
            <a:solidFill>
              <a:srgbClr val="FFC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Connecteur droit avec flèche 19">
            <a:extLst>
              <a:ext uri="{FF2B5EF4-FFF2-40B4-BE49-F238E27FC236}">
                <a16:creationId xmlns:a16="http://schemas.microsoft.com/office/drawing/2014/main" id="{440E4A9D-41D3-D122-CBC6-C24CBB804DF1}"/>
              </a:ext>
            </a:extLst>
          </p:cNvPr>
          <p:cNvCxnSpPr>
            <a:cxnSpLocks/>
          </p:cNvCxnSpPr>
          <p:nvPr/>
        </p:nvCxnSpPr>
        <p:spPr>
          <a:xfrm flipH="1" flipV="1">
            <a:off x="10560227" y="3720325"/>
            <a:ext cx="349880" cy="342625"/>
          </a:xfrm>
          <a:prstGeom prst="straightConnector1">
            <a:avLst/>
          </a:prstGeom>
          <a:ln w="57150">
            <a:solidFill>
              <a:srgbClr val="FFC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463435371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F8D6359-15D7-CB47-0220-E7DAE5CBB15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A0A8B0-DB9C-6D65-D0D5-E361A021D58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fr-FR" dirty="0">
                <a:solidFill>
                  <a:schemeClr val="tx1"/>
                </a:solidFill>
              </a:rPr>
              <a:t>Cas 7 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5FD7118E-8756-8E25-CC0C-65B5097EFE7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FR" sz="2400" dirty="0">
                <a:solidFill>
                  <a:schemeClr val="tx1"/>
                </a:solidFill>
              </a:rPr>
              <a:t>Garçon de 16 ans</a:t>
            </a:r>
          </a:p>
          <a:p>
            <a:endParaRPr lang="fr-FR" sz="2400" dirty="0">
              <a:solidFill>
                <a:schemeClr val="tx1"/>
              </a:solidFill>
            </a:endParaRPr>
          </a:p>
          <a:p>
            <a:r>
              <a:rPr lang="fr-FR" sz="2400" dirty="0">
                <a:solidFill>
                  <a:schemeClr val="tx1"/>
                </a:solidFill>
              </a:rPr>
              <a:t>Douleurs de hanche gauche depuis plusieurs semaines</a:t>
            </a:r>
          </a:p>
          <a:p>
            <a:endParaRPr lang="fr-FR" sz="2400" dirty="0">
              <a:solidFill>
                <a:schemeClr val="tx1"/>
              </a:solidFill>
            </a:endParaRPr>
          </a:p>
          <a:p>
            <a:r>
              <a:rPr lang="fr-FR" sz="2400" dirty="0">
                <a:solidFill>
                  <a:schemeClr val="tx1"/>
                </a:solidFill>
              </a:rPr>
              <a:t>Initialement d’horaire mécanique mais actuellement le matin avec réveil nocturne</a:t>
            </a:r>
          </a:p>
          <a:p>
            <a:endParaRPr lang="fr-FR" sz="2400" dirty="0">
              <a:solidFill>
                <a:schemeClr val="tx1"/>
              </a:solidFill>
            </a:endParaRPr>
          </a:p>
          <a:p>
            <a:r>
              <a:rPr lang="fr-FR" sz="2400" dirty="0">
                <a:solidFill>
                  <a:schemeClr val="tx1"/>
                </a:solidFill>
              </a:rPr>
              <a:t>Echographie réalisée: tuméfaction de la coxo-fémorale gauche</a:t>
            </a:r>
          </a:p>
          <a:p>
            <a:endParaRPr lang="fr-FR" sz="2400" dirty="0">
              <a:solidFill>
                <a:schemeClr val="tx1"/>
              </a:solidFill>
            </a:endParaRPr>
          </a:p>
          <a:p>
            <a:pPr marL="36900" indent="0">
              <a:buNone/>
            </a:pPr>
            <a:endParaRPr lang="fr-FR" sz="2400" dirty="0">
              <a:solidFill>
                <a:schemeClr val="tx1"/>
              </a:solidFill>
            </a:endParaRPr>
          </a:p>
          <a:p>
            <a:endParaRPr lang="fr-FR" sz="2400" dirty="0">
              <a:solidFill>
                <a:schemeClr val="tx1"/>
              </a:solidFill>
            </a:endParaRPr>
          </a:p>
          <a:p>
            <a:endParaRPr lang="fr-FR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5441283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7FA1B00E-2FB1-9ED9-BEEF-6DC777A859B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22951" y="549000"/>
            <a:ext cx="9946099" cy="576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81340672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 6">
            <a:extLst>
              <a:ext uri="{FF2B5EF4-FFF2-40B4-BE49-F238E27FC236}">
                <a16:creationId xmlns:a16="http://schemas.microsoft.com/office/drawing/2014/main" id="{29631F4E-77FD-90E4-4E23-913FBCCC5016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5699" t="18383" r="6942" b="7904"/>
          <a:stretch>
            <a:fillRect/>
          </a:stretch>
        </p:blipFill>
        <p:spPr>
          <a:xfrm>
            <a:off x="189470" y="1899000"/>
            <a:ext cx="5762367" cy="3060000"/>
          </a:xfrm>
          <a:prstGeom prst="rect">
            <a:avLst/>
          </a:prstGeom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E2D4AA14-BBED-568C-EE5B-A032492E53F4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7464" t="18339" r="11162" b="5799"/>
          <a:stretch>
            <a:fillRect/>
          </a:stretch>
        </p:blipFill>
        <p:spPr>
          <a:xfrm>
            <a:off x="6240165" y="1899000"/>
            <a:ext cx="5762366" cy="3060000"/>
          </a:xfrm>
          <a:prstGeom prst="rect">
            <a:avLst/>
          </a:prstGeom>
        </p:spPr>
      </p:pic>
      <p:sp>
        <p:nvSpPr>
          <p:cNvPr id="15" name="ZoneTexte 14">
            <a:extLst>
              <a:ext uri="{FF2B5EF4-FFF2-40B4-BE49-F238E27FC236}">
                <a16:creationId xmlns:a16="http://schemas.microsoft.com/office/drawing/2014/main" id="{DEA262A4-E27C-6BDD-BA47-276F0D83E552}"/>
              </a:ext>
            </a:extLst>
          </p:cNvPr>
          <p:cNvSpPr txBox="1"/>
          <p:nvPr/>
        </p:nvSpPr>
        <p:spPr>
          <a:xfrm>
            <a:off x="295293" y="1972302"/>
            <a:ext cx="117199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b="1" dirty="0"/>
              <a:t>STIR</a:t>
            </a:r>
          </a:p>
        </p:txBody>
      </p:sp>
      <p:sp>
        <p:nvSpPr>
          <p:cNvPr id="17" name="ZoneTexte 16">
            <a:extLst>
              <a:ext uri="{FF2B5EF4-FFF2-40B4-BE49-F238E27FC236}">
                <a16:creationId xmlns:a16="http://schemas.microsoft.com/office/drawing/2014/main" id="{7FD791E9-B5FA-7A70-4442-005C2EA3FB3E}"/>
              </a:ext>
            </a:extLst>
          </p:cNvPr>
          <p:cNvSpPr txBox="1"/>
          <p:nvPr/>
        </p:nvSpPr>
        <p:spPr>
          <a:xfrm>
            <a:off x="6331625" y="1972302"/>
            <a:ext cx="117199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b="1" dirty="0"/>
              <a:t>T1</a:t>
            </a:r>
          </a:p>
        </p:txBody>
      </p:sp>
    </p:spTree>
    <p:extLst>
      <p:ext uri="{BB962C8B-B14F-4D97-AF65-F5344CB8AC3E}">
        <p14:creationId xmlns:p14="http://schemas.microsoft.com/office/powerpoint/2010/main" val="2622184444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0D20BCEB-C72F-AC15-994B-F7369BC475C5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4518" t="14350" r="7950" b="1333"/>
          <a:stretch>
            <a:fillRect/>
          </a:stretch>
        </p:blipFill>
        <p:spPr>
          <a:xfrm>
            <a:off x="6224754" y="1899000"/>
            <a:ext cx="5760639" cy="3060000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A430FA53-E7A0-C0DF-A07B-071D87161053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6732" t="14462" r="10427" b="4391"/>
          <a:stretch>
            <a:fillRect/>
          </a:stretch>
        </p:blipFill>
        <p:spPr>
          <a:xfrm>
            <a:off x="206607" y="1899000"/>
            <a:ext cx="5760639" cy="3060000"/>
          </a:xfrm>
          <a:prstGeom prst="rect">
            <a:avLst/>
          </a:prstGeom>
        </p:spPr>
      </p:pic>
      <p:sp>
        <p:nvSpPr>
          <p:cNvPr id="6" name="ZoneTexte 5">
            <a:extLst>
              <a:ext uri="{FF2B5EF4-FFF2-40B4-BE49-F238E27FC236}">
                <a16:creationId xmlns:a16="http://schemas.microsoft.com/office/drawing/2014/main" id="{BF63A341-6016-24EA-1402-6FF9BF8A87CA}"/>
              </a:ext>
            </a:extLst>
          </p:cNvPr>
          <p:cNvSpPr txBox="1"/>
          <p:nvPr/>
        </p:nvSpPr>
        <p:spPr>
          <a:xfrm>
            <a:off x="295293" y="1972302"/>
            <a:ext cx="117199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b="1" dirty="0"/>
              <a:t>STIR</a:t>
            </a: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BF60560C-443E-975A-B4C7-B91D7EF4784F}"/>
              </a:ext>
            </a:extLst>
          </p:cNvPr>
          <p:cNvSpPr txBox="1"/>
          <p:nvPr/>
        </p:nvSpPr>
        <p:spPr>
          <a:xfrm>
            <a:off x="6331625" y="1972302"/>
            <a:ext cx="117199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b="1" dirty="0"/>
              <a:t>T1</a:t>
            </a:r>
          </a:p>
        </p:txBody>
      </p:sp>
    </p:spTree>
    <p:extLst>
      <p:ext uri="{BB962C8B-B14F-4D97-AF65-F5344CB8AC3E}">
        <p14:creationId xmlns:p14="http://schemas.microsoft.com/office/powerpoint/2010/main" val="475390771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 6">
            <a:extLst>
              <a:ext uri="{FF2B5EF4-FFF2-40B4-BE49-F238E27FC236}">
                <a16:creationId xmlns:a16="http://schemas.microsoft.com/office/drawing/2014/main" id="{28A896E0-0956-EE54-97BA-D1C39098C023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3588" t="14258" r="8920" b="10286"/>
          <a:stretch>
            <a:fillRect/>
          </a:stretch>
        </p:blipFill>
        <p:spPr>
          <a:xfrm>
            <a:off x="205472" y="1899120"/>
            <a:ext cx="5760000" cy="3059760"/>
          </a:xfrm>
          <a:prstGeom prst="rect">
            <a:avLst/>
          </a:prstGeom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D2DCBFB6-24F5-440E-F0A0-1455CC7A06C7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5369" t="12919" r="11005" b="10167"/>
          <a:stretch>
            <a:fillRect/>
          </a:stretch>
        </p:blipFill>
        <p:spPr>
          <a:xfrm>
            <a:off x="6226529" y="1899120"/>
            <a:ext cx="5760000" cy="3059760"/>
          </a:xfrm>
          <a:prstGeom prst="rect">
            <a:avLst/>
          </a:prstGeom>
        </p:spPr>
      </p:pic>
      <p:sp>
        <p:nvSpPr>
          <p:cNvPr id="6" name="ZoneTexte 5">
            <a:extLst>
              <a:ext uri="{FF2B5EF4-FFF2-40B4-BE49-F238E27FC236}">
                <a16:creationId xmlns:a16="http://schemas.microsoft.com/office/drawing/2014/main" id="{B460C872-B81A-4881-34BA-D164E68FC769}"/>
              </a:ext>
            </a:extLst>
          </p:cNvPr>
          <p:cNvSpPr txBox="1"/>
          <p:nvPr/>
        </p:nvSpPr>
        <p:spPr>
          <a:xfrm>
            <a:off x="295293" y="1972302"/>
            <a:ext cx="117199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b="1" dirty="0"/>
              <a:t>STIR</a:t>
            </a: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3FA2EE02-D753-2831-6DA3-A0B0BB7AFDE5}"/>
              </a:ext>
            </a:extLst>
          </p:cNvPr>
          <p:cNvSpPr txBox="1"/>
          <p:nvPr/>
        </p:nvSpPr>
        <p:spPr>
          <a:xfrm>
            <a:off x="6331625" y="1972302"/>
            <a:ext cx="117199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b="1" dirty="0"/>
              <a:t>T1</a:t>
            </a:r>
          </a:p>
        </p:txBody>
      </p:sp>
    </p:spTree>
    <p:extLst>
      <p:ext uri="{BB962C8B-B14F-4D97-AF65-F5344CB8AC3E}">
        <p14:creationId xmlns:p14="http://schemas.microsoft.com/office/powerpoint/2010/main" val="1903917245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9946022F-8D47-BEAE-6659-556D1C7D917D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9903" t="23017" r="10564" b="3955"/>
          <a:stretch>
            <a:fillRect/>
          </a:stretch>
        </p:blipFill>
        <p:spPr>
          <a:xfrm>
            <a:off x="205946" y="1899000"/>
            <a:ext cx="5761798" cy="3060000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4B602CA1-47D1-2C03-3626-2FD773C51AB6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14808" t="21006" r="12040" b="12009"/>
          <a:stretch>
            <a:fillRect/>
          </a:stretch>
        </p:blipFill>
        <p:spPr>
          <a:xfrm>
            <a:off x="6224256" y="1899001"/>
            <a:ext cx="5761798" cy="3059999"/>
          </a:xfrm>
          <a:prstGeom prst="rect">
            <a:avLst/>
          </a:prstGeom>
        </p:spPr>
      </p:pic>
      <p:sp>
        <p:nvSpPr>
          <p:cNvPr id="6" name="ZoneTexte 5">
            <a:extLst>
              <a:ext uri="{FF2B5EF4-FFF2-40B4-BE49-F238E27FC236}">
                <a16:creationId xmlns:a16="http://schemas.microsoft.com/office/drawing/2014/main" id="{1284DFE7-E76B-98C0-1BE1-889A1ABBB9FA}"/>
              </a:ext>
            </a:extLst>
          </p:cNvPr>
          <p:cNvSpPr txBox="1"/>
          <p:nvPr/>
        </p:nvSpPr>
        <p:spPr>
          <a:xfrm>
            <a:off x="295293" y="1972302"/>
            <a:ext cx="117199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b="1" dirty="0"/>
              <a:t>STIR</a:t>
            </a: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4F262939-3489-82D1-94AB-CB11D39E6C49}"/>
              </a:ext>
            </a:extLst>
          </p:cNvPr>
          <p:cNvSpPr txBox="1"/>
          <p:nvPr/>
        </p:nvSpPr>
        <p:spPr>
          <a:xfrm>
            <a:off x="6331625" y="1972302"/>
            <a:ext cx="117199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b="1" dirty="0"/>
              <a:t>T1</a:t>
            </a:r>
          </a:p>
        </p:txBody>
      </p:sp>
    </p:spTree>
    <p:extLst>
      <p:ext uri="{BB962C8B-B14F-4D97-AF65-F5344CB8AC3E}">
        <p14:creationId xmlns:p14="http://schemas.microsoft.com/office/powerpoint/2010/main" val="3856051401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C0C96AED-429D-8734-6C20-0A91614E8C70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7149" t="4009" r="5796"/>
          <a:stretch>
            <a:fillRect/>
          </a:stretch>
        </p:blipFill>
        <p:spPr>
          <a:xfrm>
            <a:off x="2380735" y="1453866"/>
            <a:ext cx="7430530" cy="3950269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F8606A58-A50B-091C-E567-EFDB9DC9999D}"/>
              </a:ext>
            </a:extLst>
          </p:cNvPr>
          <p:cNvSpPr txBox="1"/>
          <p:nvPr/>
        </p:nvSpPr>
        <p:spPr>
          <a:xfrm>
            <a:off x="2461374" y="1514816"/>
            <a:ext cx="117199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b="1" dirty="0"/>
              <a:t>T2*</a:t>
            </a:r>
          </a:p>
        </p:txBody>
      </p:sp>
    </p:spTree>
    <p:extLst>
      <p:ext uri="{BB962C8B-B14F-4D97-AF65-F5344CB8AC3E}">
        <p14:creationId xmlns:p14="http://schemas.microsoft.com/office/powerpoint/2010/main" val="1460658098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8CCE847-CCC2-D353-0B61-9371A3FFDB7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776161F-4273-B89D-03FC-149B830B06E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fr-FR" dirty="0">
                <a:solidFill>
                  <a:schemeClr val="tx1"/>
                </a:solidFill>
              </a:rPr>
              <a:t>Cas 8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7E93FA61-8C43-DAF9-84F7-39DAE4026A3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FR" sz="2400" dirty="0">
                <a:solidFill>
                  <a:schemeClr val="tx1"/>
                </a:solidFill>
              </a:rPr>
              <a:t>Femme de 38 ans</a:t>
            </a:r>
          </a:p>
          <a:p>
            <a:endParaRPr lang="fr-FR" sz="2400" dirty="0">
              <a:solidFill>
                <a:schemeClr val="tx1"/>
              </a:solidFill>
            </a:endParaRPr>
          </a:p>
          <a:p>
            <a:r>
              <a:rPr lang="fr-FR" sz="2400" dirty="0">
                <a:solidFill>
                  <a:schemeClr val="tx1"/>
                </a:solidFill>
              </a:rPr>
              <a:t>Douleur des hanches</a:t>
            </a:r>
          </a:p>
          <a:p>
            <a:endParaRPr lang="fr-FR" sz="2400" dirty="0">
              <a:solidFill>
                <a:schemeClr val="tx1"/>
              </a:solidFill>
            </a:endParaRPr>
          </a:p>
          <a:p>
            <a:endParaRPr lang="fr-FR" sz="2400" dirty="0">
              <a:solidFill>
                <a:schemeClr val="tx1"/>
              </a:solidFill>
            </a:endParaRPr>
          </a:p>
          <a:p>
            <a:endParaRPr lang="fr-FR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764548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Espace réservé du contenu 4">
            <a:extLst>
              <a:ext uri="{FF2B5EF4-FFF2-40B4-BE49-F238E27FC236}">
                <a16:creationId xmlns:a16="http://schemas.microsoft.com/office/drawing/2014/main" id="{A6C34AAC-F285-5EA4-2D73-5756F610BB1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03" t="15784" b="7605"/>
          <a:stretch/>
        </p:blipFill>
        <p:spPr>
          <a:xfrm>
            <a:off x="1897752" y="842775"/>
            <a:ext cx="8396497" cy="5172450"/>
          </a:xfrm>
        </p:spPr>
      </p:pic>
    </p:spTree>
    <p:extLst>
      <p:ext uri="{BB962C8B-B14F-4D97-AF65-F5344CB8AC3E}">
        <p14:creationId xmlns:p14="http://schemas.microsoft.com/office/powerpoint/2010/main" val="2946905219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264AFA47-1CFD-D2CA-D248-6F72720234F1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593" t="12728" r="12192" b="4526"/>
          <a:stretch/>
        </p:blipFill>
        <p:spPr>
          <a:xfrm>
            <a:off x="3820041" y="882365"/>
            <a:ext cx="4551918" cy="50932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62868847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9D4B9B9-4527-CA4C-2E8B-C4035D2E2D0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E728CDF-A3E2-E9C0-CF43-5E7FCECF93B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fr-FR" dirty="0">
                <a:solidFill>
                  <a:schemeClr val="tx1"/>
                </a:solidFill>
              </a:rPr>
              <a:t>Cas 8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702605A1-878E-1F55-2636-2DC42998F4C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FR" sz="2400" dirty="0">
                <a:solidFill>
                  <a:schemeClr val="tx1"/>
                </a:solidFill>
              </a:rPr>
              <a:t>D’autres clichés disponibles</a:t>
            </a:r>
          </a:p>
          <a:p>
            <a:endParaRPr lang="fr-FR" sz="2400" dirty="0">
              <a:solidFill>
                <a:schemeClr val="tx1"/>
              </a:solidFill>
            </a:endParaRPr>
          </a:p>
          <a:p>
            <a:endParaRPr lang="fr-FR" sz="2400" dirty="0">
              <a:solidFill>
                <a:schemeClr val="tx1"/>
              </a:solidFill>
            </a:endParaRPr>
          </a:p>
          <a:p>
            <a:endParaRPr lang="fr-FR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4569948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Espace réservé du contenu 4">
            <a:extLst>
              <a:ext uri="{FF2B5EF4-FFF2-40B4-BE49-F238E27FC236}">
                <a16:creationId xmlns:a16="http://schemas.microsoft.com/office/drawing/2014/main" id="{8E8238BC-3A8F-3017-5EAD-D5329253F08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564"/>
          <a:stretch/>
        </p:blipFill>
        <p:spPr>
          <a:xfrm>
            <a:off x="2161570" y="580365"/>
            <a:ext cx="7868861" cy="5697270"/>
          </a:xfrm>
        </p:spPr>
      </p:pic>
    </p:spTree>
    <p:extLst>
      <p:ext uri="{BB962C8B-B14F-4D97-AF65-F5344CB8AC3E}">
        <p14:creationId xmlns:p14="http://schemas.microsoft.com/office/powerpoint/2010/main" val="2365723520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Espace réservé du contenu 11">
            <a:extLst>
              <a:ext uri="{FF2B5EF4-FFF2-40B4-BE49-F238E27FC236}">
                <a16:creationId xmlns:a16="http://schemas.microsoft.com/office/drawing/2014/main" id="{3C770A62-7AD9-DCE6-CF84-B1C3B90BF86C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4968" b="1"/>
          <a:stretch/>
        </p:blipFill>
        <p:spPr>
          <a:xfrm>
            <a:off x="808468" y="1801805"/>
            <a:ext cx="10575064" cy="32543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6894196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Espace réservé du contenu 4">
            <a:extLst>
              <a:ext uri="{FF2B5EF4-FFF2-40B4-BE49-F238E27FC236}">
                <a16:creationId xmlns:a16="http://schemas.microsoft.com/office/drawing/2014/main" id="{56AF439E-282C-E933-2B55-9AE42AAEEBE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7453"/>
          <a:stretch/>
        </p:blipFill>
        <p:spPr>
          <a:xfrm>
            <a:off x="2632915" y="920970"/>
            <a:ext cx="6926170" cy="5016060"/>
          </a:xfrm>
        </p:spPr>
      </p:pic>
    </p:spTree>
    <p:extLst>
      <p:ext uri="{BB962C8B-B14F-4D97-AF65-F5344CB8AC3E}">
        <p14:creationId xmlns:p14="http://schemas.microsoft.com/office/powerpoint/2010/main" val="4225673558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Espace réservé du contenu 4">
            <a:extLst>
              <a:ext uri="{FF2B5EF4-FFF2-40B4-BE49-F238E27FC236}">
                <a16:creationId xmlns:a16="http://schemas.microsoft.com/office/drawing/2014/main" id="{3537B1DE-1AEC-D1F4-FA5D-8388F7000D1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4428" y="1130201"/>
            <a:ext cx="10783144" cy="4597598"/>
          </a:xfrm>
        </p:spPr>
      </p:pic>
    </p:spTree>
    <p:extLst>
      <p:ext uri="{BB962C8B-B14F-4D97-AF65-F5344CB8AC3E}">
        <p14:creationId xmlns:p14="http://schemas.microsoft.com/office/powerpoint/2010/main" val="1987938422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81066AE-C546-E996-AA86-46B7A91EEDA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C305CD8-2907-0BB1-6CEA-7AF6644BB08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BE" dirty="0">
                <a:solidFill>
                  <a:schemeClr val="tx1"/>
                </a:solidFill>
              </a:rPr>
              <a:t>Cas 9</a:t>
            </a:r>
            <a:endParaRPr lang="fr-BE" dirty="0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F98759A1-AA78-3944-D504-EC61BD9A301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fr-FR" sz="2800" dirty="0">
                <a:solidFill>
                  <a:schemeClr val="tx1"/>
                </a:solidFill>
              </a:rPr>
              <a:t>Patient de 58 ans</a:t>
            </a:r>
          </a:p>
          <a:p>
            <a:endParaRPr lang="fr-FR" sz="2800" dirty="0">
              <a:solidFill>
                <a:schemeClr val="tx1"/>
              </a:solidFill>
            </a:endParaRPr>
          </a:p>
          <a:p>
            <a:r>
              <a:rPr lang="fr-FR" sz="2800" dirty="0">
                <a:solidFill>
                  <a:schemeClr val="tx1"/>
                </a:solidFill>
              </a:rPr>
              <a:t>Antécédent de traumatisme médullaire cervicale avec tétraplégie</a:t>
            </a:r>
          </a:p>
          <a:p>
            <a:endParaRPr lang="fr-FR" sz="28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39846712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904F778-7C9F-C394-249C-1C267F7ED37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8D4CC134-D32C-CA4A-A4D5-E8040490C35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fr-FR" dirty="0"/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ADC8687A-A1C1-3543-C931-AF634A3C4152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10470" t="14408" r="15920"/>
          <a:stretch>
            <a:fillRect/>
          </a:stretch>
        </p:blipFill>
        <p:spPr>
          <a:xfrm>
            <a:off x="4089923" y="729000"/>
            <a:ext cx="3902304" cy="5400000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48EF25BF-8103-0FB7-1B6E-769C1A9D01D3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9656" r="8285"/>
          <a:stretch>
            <a:fillRect/>
          </a:stretch>
        </p:blipFill>
        <p:spPr>
          <a:xfrm>
            <a:off x="496170" y="729000"/>
            <a:ext cx="3313698" cy="5400000"/>
          </a:xfrm>
          <a:prstGeom prst="rect">
            <a:avLst/>
          </a:prstGeom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46DF402D-5DC0-119E-2F3A-F1B58F098AFA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10066" r="5656"/>
          <a:stretch>
            <a:fillRect/>
          </a:stretch>
        </p:blipFill>
        <p:spPr>
          <a:xfrm>
            <a:off x="8269669" y="729000"/>
            <a:ext cx="3426161" cy="5400000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2F094CA7-0D53-79EC-414A-4B80E8005149}"/>
              </a:ext>
            </a:extLst>
          </p:cNvPr>
          <p:cNvSpPr txBox="1"/>
          <p:nvPr/>
        </p:nvSpPr>
        <p:spPr>
          <a:xfrm>
            <a:off x="1316931" y="786207"/>
            <a:ext cx="249293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/>
              <a:t>Latéral droit</a:t>
            </a: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487EF48D-2678-E5BA-00D9-80D7271DE7D2}"/>
              </a:ext>
            </a:extLst>
          </p:cNvPr>
          <p:cNvSpPr txBox="1"/>
          <p:nvPr/>
        </p:nvSpPr>
        <p:spPr>
          <a:xfrm>
            <a:off x="5474890" y="786207"/>
            <a:ext cx="15449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/>
              <a:t>Médian</a:t>
            </a:r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E199AB49-1077-5165-4F90-BCF30D4A9EC1}"/>
              </a:ext>
            </a:extLst>
          </p:cNvPr>
          <p:cNvSpPr txBox="1"/>
          <p:nvPr/>
        </p:nvSpPr>
        <p:spPr>
          <a:xfrm>
            <a:off x="9301795" y="786207"/>
            <a:ext cx="180317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/>
              <a:t>Latéral gauche</a:t>
            </a:r>
          </a:p>
        </p:txBody>
      </p:sp>
    </p:spTree>
    <p:extLst>
      <p:ext uri="{BB962C8B-B14F-4D97-AF65-F5344CB8AC3E}">
        <p14:creationId xmlns:p14="http://schemas.microsoft.com/office/powerpoint/2010/main" val="1658486486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3B46182-9031-2129-A3A9-F20D3703B7B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05B807FC-A5EF-D570-5912-47E383BE610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fr-FR"/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9A46C61B-7BAD-E181-F3D0-4420157795BD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10465" r="8927" b="5901"/>
          <a:stretch>
            <a:fillRect/>
          </a:stretch>
        </p:blipFill>
        <p:spPr>
          <a:xfrm>
            <a:off x="6505997" y="729000"/>
            <a:ext cx="5190531" cy="5400000"/>
          </a:xfrm>
          <a:prstGeom prst="rect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750820E9-731E-78D5-D4D9-88BA9A36DB7D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10019" t="6791" r="6079" b="11019"/>
          <a:stretch>
            <a:fillRect/>
          </a:stretch>
        </p:blipFill>
        <p:spPr>
          <a:xfrm>
            <a:off x="495472" y="1269000"/>
            <a:ext cx="5791569" cy="432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00221760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022DCFEC-7E06-DFCF-1360-C343F2719825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4408" t="2182" r="5318"/>
          <a:stretch>
            <a:fillRect/>
          </a:stretch>
        </p:blipFill>
        <p:spPr>
          <a:xfrm>
            <a:off x="631178" y="1089000"/>
            <a:ext cx="5170991" cy="4680000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047159CF-22F6-9C9C-8F27-5EB585A9942D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3306" t="4396" r="4062" b="5903"/>
          <a:stretch>
            <a:fillRect/>
          </a:stretch>
        </p:blipFill>
        <p:spPr>
          <a:xfrm>
            <a:off x="6174225" y="1089000"/>
            <a:ext cx="5170991" cy="4680000"/>
          </a:xfrm>
          <a:prstGeom prst="rect">
            <a:avLst/>
          </a:prstGeom>
        </p:spPr>
      </p:pic>
      <p:sp>
        <p:nvSpPr>
          <p:cNvPr id="6" name="ZoneTexte 5">
            <a:extLst>
              <a:ext uri="{FF2B5EF4-FFF2-40B4-BE49-F238E27FC236}">
                <a16:creationId xmlns:a16="http://schemas.microsoft.com/office/drawing/2014/main" id="{9AF43539-02DE-E7FC-0212-CCA503507429}"/>
              </a:ext>
            </a:extLst>
          </p:cNvPr>
          <p:cNvSpPr txBox="1"/>
          <p:nvPr/>
        </p:nvSpPr>
        <p:spPr>
          <a:xfrm>
            <a:off x="671639" y="1138211"/>
            <a:ext cx="202301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000" b="1" dirty="0"/>
              <a:t>T2</a:t>
            </a: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3781B2D2-C88B-BBC4-4B81-B8F8A50B6550}"/>
              </a:ext>
            </a:extLst>
          </p:cNvPr>
          <p:cNvSpPr txBox="1"/>
          <p:nvPr/>
        </p:nvSpPr>
        <p:spPr>
          <a:xfrm>
            <a:off x="6274024" y="1138211"/>
            <a:ext cx="202301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000" b="1" dirty="0"/>
              <a:t>T2</a:t>
            </a:r>
          </a:p>
        </p:txBody>
      </p:sp>
    </p:spTree>
    <p:extLst>
      <p:ext uri="{BB962C8B-B14F-4D97-AF65-F5344CB8AC3E}">
        <p14:creationId xmlns:p14="http://schemas.microsoft.com/office/powerpoint/2010/main" val="590294327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5BFB8F9-FD15-D9DE-DB0E-D0F775F59A5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4EBCF30-8B97-4502-FBA5-270213C3921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BE" dirty="0">
                <a:solidFill>
                  <a:schemeClr val="tx1"/>
                </a:solidFill>
              </a:rPr>
              <a:t>Cas 10</a:t>
            </a:r>
            <a:endParaRPr lang="fr-BE" dirty="0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9503C86A-B05A-400B-2107-7354D19112F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fr-FR" sz="2800" dirty="0">
                <a:solidFill>
                  <a:schemeClr val="tx1"/>
                </a:solidFill>
              </a:rPr>
              <a:t>Homme de 71 ans</a:t>
            </a:r>
          </a:p>
          <a:p>
            <a:endParaRPr lang="fr-FR" sz="2800" dirty="0">
              <a:solidFill>
                <a:schemeClr val="tx1"/>
              </a:solidFill>
            </a:endParaRPr>
          </a:p>
          <a:p>
            <a:r>
              <a:rPr lang="fr-FR" sz="2800" dirty="0">
                <a:solidFill>
                  <a:schemeClr val="tx1"/>
                </a:solidFill>
              </a:rPr>
              <a:t>Déformation progressive de l’index en boutonnière</a:t>
            </a:r>
          </a:p>
          <a:p>
            <a:endParaRPr lang="fr-FR" sz="2800" dirty="0">
              <a:solidFill>
                <a:schemeClr val="tx1"/>
              </a:solidFill>
            </a:endParaRPr>
          </a:p>
          <a:p>
            <a:r>
              <a:rPr lang="fr-FR" sz="2800" dirty="0">
                <a:solidFill>
                  <a:schemeClr val="tx1"/>
                </a:solidFill>
              </a:rPr>
              <a:t>Pas de traumatisme</a:t>
            </a:r>
          </a:p>
          <a:p>
            <a:endParaRPr lang="fr-FR" sz="2800" dirty="0">
              <a:solidFill>
                <a:schemeClr val="tx1"/>
              </a:solidFill>
            </a:endParaRPr>
          </a:p>
          <a:p>
            <a:r>
              <a:rPr lang="fr-FR" sz="2800" dirty="0">
                <a:solidFill>
                  <a:schemeClr val="tx1"/>
                </a:solidFill>
              </a:rPr>
              <a:t>Une structure « surnuméraire » est mise en évidence</a:t>
            </a:r>
          </a:p>
        </p:txBody>
      </p:sp>
    </p:spTree>
    <p:extLst>
      <p:ext uri="{BB962C8B-B14F-4D97-AF65-F5344CB8AC3E}">
        <p14:creationId xmlns:p14="http://schemas.microsoft.com/office/powerpoint/2010/main" val="4287165307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003807A-E8E2-3384-9AF5-F7146F4934D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 descr="Une image contenant noir et blanc, croquis, art, monochrome&#10;&#10;Le contenu généré par l’IA peut être incorrect.">
            <a:extLst>
              <a:ext uri="{FF2B5EF4-FFF2-40B4-BE49-F238E27FC236}">
                <a16:creationId xmlns:a16="http://schemas.microsoft.com/office/drawing/2014/main" id="{D40337EB-CEAA-4BD9-28B4-C45314A43DB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flipH="1">
            <a:off x="699324" y="1809000"/>
            <a:ext cx="5226793" cy="3240000"/>
          </a:xfrm>
          <a:prstGeom prst="rect">
            <a:avLst/>
          </a:prstGeom>
        </p:spPr>
      </p:pic>
      <p:pic>
        <p:nvPicPr>
          <p:cNvPr id="6" name="Image 5" descr="Une image contenant noir et blanc&#10;&#10;Le contenu généré par l’IA peut être incorrect.">
            <a:extLst>
              <a:ext uri="{FF2B5EF4-FFF2-40B4-BE49-F238E27FC236}">
                <a16:creationId xmlns:a16="http://schemas.microsoft.com/office/drawing/2014/main" id="{48946B4F-A045-2E1D-565C-7555B671CB1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flipH="1">
            <a:off x="6265885" y="1809000"/>
            <a:ext cx="5226793" cy="3240000"/>
          </a:xfrm>
          <a:prstGeom prst="rect">
            <a:avLst/>
          </a:prstGeom>
        </p:spPr>
      </p:pic>
      <p:sp>
        <p:nvSpPr>
          <p:cNvPr id="7" name="ZoneTexte 6">
            <a:extLst>
              <a:ext uri="{FF2B5EF4-FFF2-40B4-BE49-F238E27FC236}">
                <a16:creationId xmlns:a16="http://schemas.microsoft.com/office/drawing/2014/main" id="{EE350B5F-09E4-A720-ADDD-A1FD786113E6}"/>
              </a:ext>
            </a:extLst>
          </p:cNvPr>
          <p:cNvSpPr txBox="1"/>
          <p:nvPr/>
        </p:nvSpPr>
        <p:spPr>
          <a:xfrm flipH="1">
            <a:off x="6372539" y="1902044"/>
            <a:ext cx="9401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b="1" dirty="0"/>
              <a:t>T2 FS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404B0276-41FE-A004-2C29-B80D10D62FFC}"/>
              </a:ext>
            </a:extLst>
          </p:cNvPr>
          <p:cNvSpPr txBox="1"/>
          <p:nvPr/>
        </p:nvSpPr>
        <p:spPr>
          <a:xfrm flipH="1">
            <a:off x="755735" y="1902044"/>
            <a:ext cx="9401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b="1" dirty="0"/>
              <a:t>T1</a:t>
            </a:r>
          </a:p>
        </p:txBody>
      </p:sp>
    </p:spTree>
    <p:extLst>
      <p:ext uri="{BB962C8B-B14F-4D97-AF65-F5344CB8AC3E}">
        <p14:creationId xmlns:p14="http://schemas.microsoft.com/office/powerpoint/2010/main" val="1112333528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 descr="Une image contenant noir et blanc, croquis, art, monochrome&#10;&#10;Le contenu généré par l’IA peut être incorrect.">
            <a:extLst>
              <a:ext uri="{FF2B5EF4-FFF2-40B4-BE49-F238E27FC236}">
                <a16:creationId xmlns:a16="http://schemas.microsoft.com/office/drawing/2014/main" id="{9009DAE8-939A-3FA1-E3F9-25952F895FC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flipH="1">
            <a:off x="699324" y="1809000"/>
            <a:ext cx="5226793" cy="3240000"/>
          </a:xfrm>
          <a:prstGeom prst="rect">
            <a:avLst/>
          </a:prstGeom>
        </p:spPr>
      </p:pic>
      <p:pic>
        <p:nvPicPr>
          <p:cNvPr id="6" name="Image 5" descr="Une image contenant noir et blanc&#10;&#10;Le contenu généré par l’IA peut être incorrect.">
            <a:extLst>
              <a:ext uri="{FF2B5EF4-FFF2-40B4-BE49-F238E27FC236}">
                <a16:creationId xmlns:a16="http://schemas.microsoft.com/office/drawing/2014/main" id="{ACD6CF94-BE73-A5A1-5C91-7CA12824A59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flipH="1">
            <a:off x="6265885" y="1809000"/>
            <a:ext cx="5226793" cy="3240000"/>
          </a:xfrm>
          <a:prstGeom prst="rect">
            <a:avLst/>
          </a:prstGeom>
        </p:spPr>
      </p:pic>
      <p:sp>
        <p:nvSpPr>
          <p:cNvPr id="7" name="ZoneTexte 6">
            <a:extLst>
              <a:ext uri="{FF2B5EF4-FFF2-40B4-BE49-F238E27FC236}">
                <a16:creationId xmlns:a16="http://schemas.microsoft.com/office/drawing/2014/main" id="{EF380C5A-A5A9-7BF2-792F-C7E5CEBD39CF}"/>
              </a:ext>
            </a:extLst>
          </p:cNvPr>
          <p:cNvSpPr txBox="1"/>
          <p:nvPr/>
        </p:nvSpPr>
        <p:spPr>
          <a:xfrm flipH="1">
            <a:off x="6372539" y="1902044"/>
            <a:ext cx="9401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b="1" dirty="0"/>
              <a:t>T2 FS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2D3A1DC5-E421-CB5D-E830-8BB87047962B}"/>
              </a:ext>
            </a:extLst>
          </p:cNvPr>
          <p:cNvSpPr txBox="1"/>
          <p:nvPr/>
        </p:nvSpPr>
        <p:spPr>
          <a:xfrm flipH="1">
            <a:off x="755735" y="1902044"/>
            <a:ext cx="9401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b="1" dirty="0"/>
              <a:t>T1</a:t>
            </a:r>
          </a:p>
        </p:txBody>
      </p:sp>
      <p:cxnSp>
        <p:nvCxnSpPr>
          <p:cNvPr id="9" name="Connecteur droit avec flèche 8">
            <a:extLst>
              <a:ext uri="{FF2B5EF4-FFF2-40B4-BE49-F238E27FC236}">
                <a16:creationId xmlns:a16="http://schemas.microsoft.com/office/drawing/2014/main" id="{94DBF7F7-3AC9-4D68-FDA7-602CB16F5249}"/>
              </a:ext>
            </a:extLst>
          </p:cNvPr>
          <p:cNvCxnSpPr>
            <a:cxnSpLocks/>
          </p:cNvCxnSpPr>
          <p:nvPr/>
        </p:nvCxnSpPr>
        <p:spPr>
          <a:xfrm flipV="1">
            <a:off x="1535099" y="3535698"/>
            <a:ext cx="431328" cy="164629"/>
          </a:xfrm>
          <a:prstGeom prst="straightConnector1">
            <a:avLst/>
          </a:prstGeom>
          <a:ln w="38100">
            <a:solidFill>
              <a:srgbClr val="FFC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Connecteur droit avec flèche 9">
            <a:extLst>
              <a:ext uri="{FF2B5EF4-FFF2-40B4-BE49-F238E27FC236}">
                <a16:creationId xmlns:a16="http://schemas.microsoft.com/office/drawing/2014/main" id="{3F138815-3EF4-409D-D219-43EC23EAE8F5}"/>
              </a:ext>
            </a:extLst>
          </p:cNvPr>
          <p:cNvCxnSpPr>
            <a:cxnSpLocks/>
          </p:cNvCxnSpPr>
          <p:nvPr/>
        </p:nvCxnSpPr>
        <p:spPr>
          <a:xfrm flipV="1">
            <a:off x="7177042" y="3738034"/>
            <a:ext cx="431328" cy="164629"/>
          </a:xfrm>
          <a:prstGeom prst="straightConnector1">
            <a:avLst/>
          </a:prstGeom>
          <a:ln w="38100">
            <a:solidFill>
              <a:srgbClr val="FFC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633256165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6705408B-4DEB-3501-347B-B8571D7181A0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13767" r="6469"/>
          <a:stretch>
            <a:fillRect/>
          </a:stretch>
        </p:blipFill>
        <p:spPr>
          <a:xfrm flipH="1">
            <a:off x="1989055" y="88928"/>
            <a:ext cx="2253526" cy="6480000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0F27AAC9-EBDE-8F7C-228F-82244515695B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11554" r="15501"/>
          <a:stretch>
            <a:fillRect/>
          </a:stretch>
        </p:blipFill>
        <p:spPr>
          <a:xfrm flipH="1">
            <a:off x="4583872" y="88928"/>
            <a:ext cx="2192592" cy="6480000"/>
          </a:xfrm>
          <a:prstGeom prst="rect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421CEEAB-CE2C-A9FA-9298-545EF526A2F7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5954" t="1475" r="4089"/>
          <a:stretch>
            <a:fillRect/>
          </a:stretch>
        </p:blipFill>
        <p:spPr>
          <a:xfrm flipH="1">
            <a:off x="7117755" y="88928"/>
            <a:ext cx="2318995" cy="6480000"/>
          </a:xfrm>
          <a:prstGeom prst="rect">
            <a:avLst/>
          </a:prstGeom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47CFF974-189A-2A8B-BBD4-BF5C5CE79BE0}"/>
              </a:ext>
            </a:extLst>
          </p:cNvPr>
          <p:cNvSpPr txBox="1"/>
          <p:nvPr/>
        </p:nvSpPr>
        <p:spPr>
          <a:xfrm flipH="1">
            <a:off x="1958663" y="162799"/>
            <a:ext cx="9401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b="1" dirty="0"/>
              <a:t>T2 FS</a:t>
            </a: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ADE4A319-5797-7985-CC6A-76C7BBEB733C}"/>
              </a:ext>
            </a:extLst>
          </p:cNvPr>
          <p:cNvSpPr txBox="1"/>
          <p:nvPr/>
        </p:nvSpPr>
        <p:spPr>
          <a:xfrm flipH="1">
            <a:off x="4628581" y="162799"/>
            <a:ext cx="9401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b="1" dirty="0"/>
              <a:t>T2 FS</a:t>
            </a: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F8ABAC65-303C-11CB-5D89-53CD656FBCC6}"/>
              </a:ext>
            </a:extLst>
          </p:cNvPr>
          <p:cNvSpPr txBox="1"/>
          <p:nvPr/>
        </p:nvSpPr>
        <p:spPr>
          <a:xfrm flipH="1">
            <a:off x="7200574" y="162799"/>
            <a:ext cx="9401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b="1" dirty="0"/>
              <a:t>T2 FS</a:t>
            </a:r>
          </a:p>
        </p:txBody>
      </p:sp>
    </p:spTree>
    <p:extLst>
      <p:ext uri="{BB962C8B-B14F-4D97-AF65-F5344CB8AC3E}">
        <p14:creationId xmlns:p14="http://schemas.microsoft.com/office/powerpoint/2010/main" val="2964673675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7702EFE-19FE-636D-9354-14E686963AC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22DEFE00-93E6-59B8-B1C3-96DA8CE8AFD1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13767" r="6469"/>
          <a:stretch>
            <a:fillRect/>
          </a:stretch>
        </p:blipFill>
        <p:spPr>
          <a:xfrm flipH="1">
            <a:off x="1989055" y="88928"/>
            <a:ext cx="2253526" cy="6480000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E8780460-ABE4-CDE8-0A6C-E3E0E8DE2F85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11554" r="15501"/>
          <a:stretch>
            <a:fillRect/>
          </a:stretch>
        </p:blipFill>
        <p:spPr>
          <a:xfrm flipH="1">
            <a:off x="4583872" y="88928"/>
            <a:ext cx="2192592" cy="6480000"/>
          </a:xfrm>
          <a:prstGeom prst="rect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9C6A7837-D747-410C-52A5-60FEA8791419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5954" t="1475" r="4089"/>
          <a:stretch>
            <a:fillRect/>
          </a:stretch>
        </p:blipFill>
        <p:spPr>
          <a:xfrm flipH="1">
            <a:off x="7117755" y="88928"/>
            <a:ext cx="2318995" cy="6480000"/>
          </a:xfrm>
          <a:prstGeom prst="rect">
            <a:avLst/>
          </a:prstGeom>
        </p:spPr>
      </p:pic>
      <p:cxnSp>
        <p:nvCxnSpPr>
          <p:cNvPr id="14" name="Connecteur droit avec flèche 13">
            <a:extLst>
              <a:ext uri="{FF2B5EF4-FFF2-40B4-BE49-F238E27FC236}">
                <a16:creationId xmlns:a16="http://schemas.microsoft.com/office/drawing/2014/main" id="{5C5190BE-9FB3-9D5A-67F0-D26F05910EA0}"/>
              </a:ext>
            </a:extLst>
          </p:cNvPr>
          <p:cNvCxnSpPr>
            <a:cxnSpLocks/>
          </p:cNvCxnSpPr>
          <p:nvPr/>
        </p:nvCxnSpPr>
        <p:spPr>
          <a:xfrm flipH="1" flipV="1">
            <a:off x="6108794" y="4101277"/>
            <a:ext cx="431328" cy="164629"/>
          </a:xfrm>
          <a:prstGeom prst="straightConnector1">
            <a:avLst/>
          </a:prstGeom>
          <a:ln w="38100">
            <a:solidFill>
              <a:srgbClr val="FFC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Connecteur droit avec flèche 15">
            <a:extLst>
              <a:ext uri="{FF2B5EF4-FFF2-40B4-BE49-F238E27FC236}">
                <a16:creationId xmlns:a16="http://schemas.microsoft.com/office/drawing/2014/main" id="{788DFA14-F76F-AF92-4562-E722A81386E7}"/>
              </a:ext>
            </a:extLst>
          </p:cNvPr>
          <p:cNvCxnSpPr>
            <a:cxnSpLocks/>
          </p:cNvCxnSpPr>
          <p:nvPr/>
        </p:nvCxnSpPr>
        <p:spPr>
          <a:xfrm flipH="1" flipV="1">
            <a:off x="6125594" y="3653877"/>
            <a:ext cx="431328" cy="164629"/>
          </a:xfrm>
          <a:prstGeom prst="straightConnector1">
            <a:avLst/>
          </a:prstGeom>
          <a:ln w="38100">
            <a:solidFill>
              <a:srgbClr val="FFC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Connecteur droit avec flèche 16">
            <a:extLst>
              <a:ext uri="{FF2B5EF4-FFF2-40B4-BE49-F238E27FC236}">
                <a16:creationId xmlns:a16="http://schemas.microsoft.com/office/drawing/2014/main" id="{921A1068-7B5D-B9CC-CA7B-8352AB3BB513}"/>
              </a:ext>
            </a:extLst>
          </p:cNvPr>
          <p:cNvCxnSpPr>
            <a:cxnSpLocks/>
          </p:cNvCxnSpPr>
          <p:nvPr/>
        </p:nvCxnSpPr>
        <p:spPr>
          <a:xfrm>
            <a:off x="7845924" y="3311746"/>
            <a:ext cx="431328" cy="164629"/>
          </a:xfrm>
          <a:prstGeom prst="straightConnector1">
            <a:avLst/>
          </a:prstGeom>
          <a:ln w="38100">
            <a:solidFill>
              <a:srgbClr val="FFC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Connecteur droit avec flèche 17">
            <a:extLst>
              <a:ext uri="{FF2B5EF4-FFF2-40B4-BE49-F238E27FC236}">
                <a16:creationId xmlns:a16="http://schemas.microsoft.com/office/drawing/2014/main" id="{8C90A9B9-B288-49F3-511C-95D77A5C643A}"/>
              </a:ext>
            </a:extLst>
          </p:cNvPr>
          <p:cNvCxnSpPr>
            <a:cxnSpLocks/>
          </p:cNvCxnSpPr>
          <p:nvPr/>
        </p:nvCxnSpPr>
        <p:spPr>
          <a:xfrm>
            <a:off x="7841694" y="3936648"/>
            <a:ext cx="431328" cy="164629"/>
          </a:xfrm>
          <a:prstGeom prst="straightConnector1">
            <a:avLst/>
          </a:prstGeom>
          <a:ln w="38100">
            <a:solidFill>
              <a:srgbClr val="FFC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Connecteur droit avec flèche 18">
            <a:extLst>
              <a:ext uri="{FF2B5EF4-FFF2-40B4-BE49-F238E27FC236}">
                <a16:creationId xmlns:a16="http://schemas.microsoft.com/office/drawing/2014/main" id="{2FCA5AE3-2D57-1BDD-FD6B-7261EDD4687F}"/>
              </a:ext>
            </a:extLst>
          </p:cNvPr>
          <p:cNvCxnSpPr>
            <a:cxnSpLocks/>
          </p:cNvCxnSpPr>
          <p:nvPr/>
        </p:nvCxnSpPr>
        <p:spPr>
          <a:xfrm flipH="1" flipV="1">
            <a:off x="8799823" y="4127028"/>
            <a:ext cx="431328" cy="164629"/>
          </a:xfrm>
          <a:prstGeom prst="straightConnector1">
            <a:avLst/>
          </a:prstGeom>
          <a:ln w="38100">
            <a:solidFill>
              <a:srgbClr val="FFC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Connecteur droit avec flèche 19">
            <a:extLst>
              <a:ext uri="{FF2B5EF4-FFF2-40B4-BE49-F238E27FC236}">
                <a16:creationId xmlns:a16="http://schemas.microsoft.com/office/drawing/2014/main" id="{F1499D17-FB52-8527-9B25-DB893541D335}"/>
              </a:ext>
            </a:extLst>
          </p:cNvPr>
          <p:cNvCxnSpPr>
            <a:cxnSpLocks/>
          </p:cNvCxnSpPr>
          <p:nvPr/>
        </p:nvCxnSpPr>
        <p:spPr>
          <a:xfrm flipH="1" flipV="1">
            <a:off x="8670750" y="3707913"/>
            <a:ext cx="431328" cy="164629"/>
          </a:xfrm>
          <a:prstGeom prst="straightConnector1">
            <a:avLst/>
          </a:prstGeom>
          <a:ln w="38100">
            <a:solidFill>
              <a:srgbClr val="FFC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ZoneTexte 1">
            <a:extLst>
              <a:ext uri="{FF2B5EF4-FFF2-40B4-BE49-F238E27FC236}">
                <a16:creationId xmlns:a16="http://schemas.microsoft.com/office/drawing/2014/main" id="{1EC32E21-F111-E41F-FE57-35F24517E08B}"/>
              </a:ext>
            </a:extLst>
          </p:cNvPr>
          <p:cNvSpPr txBox="1"/>
          <p:nvPr/>
        </p:nvSpPr>
        <p:spPr>
          <a:xfrm>
            <a:off x="1958663" y="162799"/>
            <a:ext cx="9401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b="1" dirty="0"/>
              <a:t>T2 FS</a:t>
            </a: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724449DB-5A78-B2B8-DDF1-51E41AE503EB}"/>
              </a:ext>
            </a:extLst>
          </p:cNvPr>
          <p:cNvSpPr txBox="1"/>
          <p:nvPr/>
        </p:nvSpPr>
        <p:spPr>
          <a:xfrm>
            <a:off x="4628581" y="162799"/>
            <a:ext cx="9401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b="1" dirty="0"/>
              <a:t>T2 FS</a:t>
            </a: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2145A345-F1EC-01F3-2163-3FDEBD4D27F9}"/>
              </a:ext>
            </a:extLst>
          </p:cNvPr>
          <p:cNvSpPr txBox="1"/>
          <p:nvPr/>
        </p:nvSpPr>
        <p:spPr>
          <a:xfrm>
            <a:off x="7200574" y="162799"/>
            <a:ext cx="9401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b="1" dirty="0"/>
              <a:t>T2 FS</a:t>
            </a:r>
          </a:p>
        </p:txBody>
      </p:sp>
      <p:cxnSp>
        <p:nvCxnSpPr>
          <p:cNvPr id="9" name="Connecteur droit avec flèche 8">
            <a:extLst>
              <a:ext uri="{FF2B5EF4-FFF2-40B4-BE49-F238E27FC236}">
                <a16:creationId xmlns:a16="http://schemas.microsoft.com/office/drawing/2014/main" id="{19C5FCFA-F56D-D83B-7041-FE5B82EFFF05}"/>
              </a:ext>
            </a:extLst>
          </p:cNvPr>
          <p:cNvCxnSpPr>
            <a:cxnSpLocks/>
          </p:cNvCxnSpPr>
          <p:nvPr/>
        </p:nvCxnSpPr>
        <p:spPr>
          <a:xfrm flipH="1" flipV="1">
            <a:off x="3701821" y="4102849"/>
            <a:ext cx="431328" cy="164629"/>
          </a:xfrm>
          <a:prstGeom prst="straightConnector1">
            <a:avLst/>
          </a:prstGeom>
          <a:ln w="38100">
            <a:solidFill>
              <a:srgbClr val="FFC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Connecteur droit avec flèche 9">
            <a:extLst>
              <a:ext uri="{FF2B5EF4-FFF2-40B4-BE49-F238E27FC236}">
                <a16:creationId xmlns:a16="http://schemas.microsoft.com/office/drawing/2014/main" id="{0A5B6544-01BB-08E8-39E7-708D50F1D6D3}"/>
              </a:ext>
            </a:extLst>
          </p:cNvPr>
          <p:cNvCxnSpPr>
            <a:cxnSpLocks/>
          </p:cNvCxnSpPr>
          <p:nvPr/>
        </p:nvCxnSpPr>
        <p:spPr>
          <a:xfrm flipH="1" flipV="1">
            <a:off x="3577223" y="3655449"/>
            <a:ext cx="431328" cy="164629"/>
          </a:xfrm>
          <a:prstGeom prst="straightConnector1">
            <a:avLst/>
          </a:prstGeom>
          <a:ln w="38100">
            <a:solidFill>
              <a:srgbClr val="FFC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907198502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094EE8BA-FEAC-0C28-EBB6-7433C5EC0DBB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2680" r="-336"/>
          <a:stretch>
            <a:fillRect/>
          </a:stretch>
        </p:blipFill>
        <p:spPr>
          <a:xfrm>
            <a:off x="2340360" y="189000"/>
            <a:ext cx="3428238" cy="6480000"/>
          </a:xfrm>
          <a:prstGeom prst="rect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1FB09107-28EA-69B6-8355-D2799CD69544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t="1624" r="2828" b="6234"/>
          <a:stretch>
            <a:fillRect/>
          </a:stretch>
        </p:blipFill>
        <p:spPr>
          <a:xfrm>
            <a:off x="5931970" y="189000"/>
            <a:ext cx="3518486" cy="6480000"/>
          </a:xfrm>
          <a:prstGeom prst="rect">
            <a:avLst/>
          </a:prstGeom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CBE3C20F-C999-2DD0-3E2A-21A315A9608E}"/>
              </a:ext>
            </a:extLst>
          </p:cNvPr>
          <p:cNvSpPr txBox="1"/>
          <p:nvPr/>
        </p:nvSpPr>
        <p:spPr>
          <a:xfrm>
            <a:off x="2417809" y="244511"/>
            <a:ext cx="9401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b="1" dirty="0"/>
              <a:t>T2 FS</a:t>
            </a: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A454D92D-1324-6890-6CD8-EF26492AB1DF}"/>
              </a:ext>
            </a:extLst>
          </p:cNvPr>
          <p:cNvSpPr txBox="1"/>
          <p:nvPr/>
        </p:nvSpPr>
        <p:spPr>
          <a:xfrm>
            <a:off x="5994345" y="244511"/>
            <a:ext cx="9401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b="1" dirty="0"/>
              <a:t>T1</a:t>
            </a:r>
          </a:p>
        </p:txBody>
      </p:sp>
    </p:spTree>
    <p:extLst>
      <p:ext uri="{BB962C8B-B14F-4D97-AF65-F5344CB8AC3E}">
        <p14:creationId xmlns:p14="http://schemas.microsoft.com/office/powerpoint/2010/main" val="232732144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0D3B5BC-49FB-3DCE-B4B3-7F77B7DD84F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57D928CF-F1CC-ABEE-1064-F2C31E75531C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2680" r="-336"/>
          <a:stretch>
            <a:fillRect/>
          </a:stretch>
        </p:blipFill>
        <p:spPr>
          <a:xfrm>
            <a:off x="2340360" y="189000"/>
            <a:ext cx="3428238" cy="6480000"/>
          </a:xfrm>
          <a:prstGeom prst="rect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8905A54D-A43B-0776-A5F6-31C68E95DD53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t="1624" r="2828" b="6234"/>
          <a:stretch>
            <a:fillRect/>
          </a:stretch>
        </p:blipFill>
        <p:spPr>
          <a:xfrm>
            <a:off x="5931970" y="189000"/>
            <a:ext cx="3518486" cy="6480000"/>
          </a:xfrm>
          <a:prstGeom prst="rect">
            <a:avLst/>
          </a:prstGeom>
        </p:spPr>
      </p:pic>
      <p:cxnSp>
        <p:nvCxnSpPr>
          <p:cNvPr id="6" name="Connecteur droit avec flèche 5">
            <a:extLst>
              <a:ext uri="{FF2B5EF4-FFF2-40B4-BE49-F238E27FC236}">
                <a16:creationId xmlns:a16="http://schemas.microsoft.com/office/drawing/2014/main" id="{9379EFB8-6C85-6C67-5E43-4884C01588F6}"/>
              </a:ext>
            </a:extLst>
          </p:cNvPr>
          <p:cNvCxnSpPr>
            <a:cxnSpLocks/>
          </p:cNvCxnSpPr>
          <p:nvPr/>
        </p:nvCxnSpPr>
        <p:spPr>
          <a:xfrm>
            <a:off x="2673898" y="3881384"/>
            <a:ext cx="431328" cy="164629"/>
          </a:xfrm>
          <a:prstGeom prst="straightConnector1">
            <a:avLst/>
          </a:prstGeom>
          <a:ln w="38100">
            <a:solidFill>
              <a:srgbClr val="FFC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Connecteur droit avec flèche 6">
            <a:extLst>
              <a:ext uri="{FF2B5EF4-FFF2-40B4-BE49-F238E27FC236}">
                <a16:creationId xmlns:a16="http://schemas.microsoft.com/office/drawing/2014/main" id="{E83B386A-BBD6-9A17-023C-D390933898AB}"/>
              </a:ext>
            </a:extLst>
          </p:cNvPr>
          <p:cNvCxnSpPr>
            <a:cxnSpLocks/>
          </p:cNvCxnSpPr>
          <p:nvPr/>
        </p:nvCxnSpPr>
        <p:spPr>
          <a:xfrm>
            <a:off x="2741544" y="4462703"/>
            <a:ext cx="431328" cy="164629"/>
          </a:xfrm>
          <a:prstGeom prst="straightConnector1">
            <a:avLst/>
          </a:prstGeom>
          <a:ln w="38100">
            <a:solidFill>
              <a:srgbClr val="FFC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Connecteur droit avec flèche 7">
            <a:extLst>
              <a:ext uri="{FF2B5EF4-FFF2-40B4-BE49-F238E27FC236}">
                <a16:creationId xmlns:a16="http://schemas.microsoft.com/office/drawing/2014/main" id="{29E478BC-8F12-242C-CBDA-8D7B899A9508}"/>
              </a:ext>
            </a:extLst>
          </p:cNvPr>
          <p:cNvCxnSpPr>
            <a:cxnSpLocks/>
          </p:cNvCxnSpPr>
          <p:nvPr/>
        </p:nvCxnSpPr>
        <p:spPr>
          <a:xfrm flipH="1" flipV="1">
            <a:off x="3379107" y="4629208"/>
            <a:ext cx="431328" cy="164629"/>
          </a:xfrm>
          <a:prstGeom prst="straightConnector1">
            <a:avLst/>
          </a:prstGeom>
          <a:ln w="38100">
            <a:solidFill>
              <a:srgbClr val="FFC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Connecteur droit avec flèche 8">
            <a:extLst>
              <a:ext uri="{FF2B5EF4-FFF2-40B4-BE49-F238E27FC236}">
                <a16:creationId xmlns:a16="http://schemas.microsoft.com/office/drawing/2014/main" id="{0A4D0F1D-1486-B1D3-8A6A-B0A4748D111F}"/>
              </a:ext>
            </a:extLst>
          </p:cNvPr>
          <p:cNvCxnSpPr>
            <a:cxnSpLocks/>
          </p:cNvCxnSpPr>
          <p:nvPr/>
        </p:nvCxnSpPr>
        <p:spPr>
          <a:xfrm flipH="1" flipV="1">
            <a:off x="3491093" y="4068046"/>
            <a:ext cx="431328" cy="164629"/>
          </a:xfrm>
          <a:prstGeom prst="straightConnector1">
            <a:avLst/>
          </a:prstGeom>
          <a:ln w="38100">
            <a:solidFill>
              <a:srgbClr val="FFC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Connecteur droit avec flèche 13">
            <a:extLst>
              <a:ext uri="{FF2B5EF4-FFF2-40B4-BE49-F238E27FC236}">
                <a16:creationId xmlns:a16="http://schemas.microsoft.com/office/drawing/2014/main" id="{A0FC8DD8-CDBA-D1FD-7AAD-3CC5B8B70C06}"/>
              </a:ext>
            </a:extLst>
          </p:cNvPr>
          <p:cNvCxnSpPr>
            <a:cxnSpLocks/>
          </p:cNvCxnSpPr>
          <p:nvPr/>
        </p:nvCxnSpPr>
        <p:spPr>
          <a:xfrm flipH="1" flipV="1">
            <a:off x="3700037" y="3555072"/>
            <a:ext cx="431328" cy="164629"/>
          </a:xfrm>
          <a:prstGeom prst="straightConnector1">
            <a:avLst/>
          </a:prstGeom>
          <a:ln w="38100">
            <a:solidFill>
              <a:srgbClr val="FFC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Connecteur droit avec flèche 14">
            <a:extLst>
              <a:ext uri="{FF2B5EF4-FFF2-40B4-BE49-F238E27FC236}">
                <a16:creationId xmlns:a16="http://schemas.microsoft.com/office/drawing/2014/main" id="{777AA28A-47AD-6CB1-2BCC-D5AE964B39F5}"/>
              </a:ext>
            </a:extLst>
          </p:cNvPr>
          <p:cNvCxnSpPr>
            <a:cxnSpLocks/>
          </p:cNvCxnSpPr>
          <p:nvPr/>
        </p:nvCxnSpPr>
        <p:spPr>
          <a:xfrm>
            <a:off x="2600052" y="3382379"/>
            <a:ext cx="431328" cy="164629"/>
          </a:xfrm>
          <a:prstGeom prst="straightConnector1">
            <a:avLst/>
          </a:prstGeom>
          <a:ln w="38100">
            <a:solidFill>
              <a:srgbClr val="FFC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Connecteur droit avec flèche 15">
            <a:extLst>
              <a:ext uri="{FF2B5EF4-FFF2-40B4-BE49-F238E27FC236}">
                <a16:creationId xmlns:a16="http://schemas.microsoft.com/office/drawing/2014/main" id="{C142F02F-D5D5-1DE2-2244-3F5473ECDEFB}"/>
              </a:ext>
            </a:extLst>
          </p:cNvPr>
          <p:cNvCxnSpPr>
            <a:cxnSpLocks/>
          </p:cNvCxnSpPr>
          <p:nvPr/>
        </p:nvCxnSpPr>
        <p:spPr>
          <a:xfrm>
            <a:off x="6328355" y="3928005"/>
            <a:ext cx="431328" cy="164629"/>
          </a:xfrm>
          <a:prstGeom prst="straightConnector1">
            <a:avLst/>
          </a:prstGeom>
          <a:ln w="38100">
            <a:solidFill>
              <a:srgbClr val="FFC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Connecteur droit avec flèche 16">
            <a:extLst>
              <a:ext uri="{FF2B5EF4-FFF2-40B4-BE49-F238E27FC236}">
                <a16:creationId xmlns:a16="http://schemas.microsoft.com/office/drawing/2014/main" id="{016D28A9-2860-E31D-8502-CC7A866A20C4}"/>
              </a:ext>
            </a:extLst>
          </p:cNvPr>
          <p:cNvCxnSpPr>
            <a:cxnSpLocks/>
          </p:cNvCxnSpPr>
          <p:nvPr/>
        </p:nvCxnSpPr>
        <p:spPr>
          <a:xfrm>
            <a:off x="6396001" y="4509324"/>
            <a:ext cx="431328" cy="164629"/>
          </a:xfrm>
          <a:prstGeom prst="straightConnector1">
            <a:avLst/>
          </a:prstGeom>
          <a:ln w="38100">
            <a:solidFill>
              <a:srgbClr val="FFC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Connecteur droit avec flèche 17">
            <a:extLst>
              <a:ext uri="{FF2B5EF4-FFF2-40B4-BE49-F238E27FC236}">
                <a16:creationId xmlns:a16="http://schemas.microsoft.com/office/drawing/2014/main" id="{5EA6D276-DB4B-88C0-9542-7DC4961E9DD1}"/>
              </a:ext>
            </a:extLst>
          </p:cNvPr>
          <p:cNvCxnSpPr>
            <a:cxnSpLocks/>
          </p:cNvCxnSpPr>
          <p:nvPr/>
        </p:nvCxnSpPr>
        <p:spPr>
          <a:xfrm flipH="1" flipV="1">
            <a:off x="7033564" y="4675829"/>
            <a:ext cx="431328" cy="164629"/>
          </a:xfrm>
          <a:prstGeom prst="straightConnector1">
            <a:avLst/>
          </a:prstGeom>
          <a:ln w="38100">
            <a:solidFill>
              <a:srgbClr val="FFC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Connecteur droit avec flèche 18">
            <a:extLst>
              <a:ext uri="{FF2B5EF4-FFF2-40B4-BE49-F238E27FC236}">
                <a16:creationId xmlns:a16="http://schemas.microsoft.com/office/drawing/2014/main" id="{7141FA54-1406-443F-C8D9-CE7E08CC3AEE}"/>
              </a:ext>
            </a:extLst>
          </p:cNvPr>
          <p:cNvCxnSpPr>
            <a:cxnSpLocks/>
          </p:cNvCxnSpPr>
          <p:nvPr/>
        </p:nvCxnSpPr>
        <p:spPr>
          <a:xfrm flipH="1" flipV="1">
            <a:off x="7145550" y="4114667"/>
            <a:ext cx="431328" cy="164629"/>
          </a:xfrm>
          <a:prstGeom prst="straightConnector1">
            <a:avLst/>
          </a:prstGeom>
          <a:ln w="38100">
            <a:solidFill>
              <a:srgbClr val="FFC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Connecteur droit avec flèche 19">
            <a:extLst>
              <a:ext uri="{FF2B5EF4-FFF2-40B4-BE49-F238E27FC236}">
                <a16:creationId xmlns:a16="http://schemas.microsoft.com/office/drawing/2014/main" id="{2F583252-92AD-6A6B-8A34-C0F8721F1462}"/>
              </a:ext>
            </a:extLst>
          </p:cNvPr>
          <p:cNvCxnSpPr>
            <a:cxnSpLocks/>
          </p:cNvCxnSpPr>
          <p:nvPr/>
        </p:nvCxnSpPr>
        <p:spPr>
          <a:xfrm flipH="1" flipV="1">
            <a:off x="7354494" y="3601693"/>
            <a:ext cx="431328" cy="164629"/>
          </a:xfrm>
          <a:prstGeom prst="straightConnector1">
            <a:avLst/>
          </a:prstGeom>
          <a:ln w="38100">
            <a:solidFill>
              <a:srgbClr val="FFC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Connecteur droit avec flèche 20">
            <a:extLst>
              <a:ext uri="{FF2B5EF4-FFF2-40B4-BE49-F238E27FC236}">
                <a16:creationId xmlns:a16="http://schemas.microsoft.com/office/drawing/2014/main" id="{C93D26D7-9362-AC64-ABC7-C8CE30120662}"/>
              </a:ext>
            </a:extLst>
          </p:cNvPr>
          <p:cNvCxnSpPr>
            <a:cxnSpLocks/>
          </p:cNvCxnSpPr>
          <p:nvPr/>
        </p:nvCxnSpPr>
        <p:spPr>
          <a:xfrm>
            <a:off x="6254509" y="3429000"/>
            <a:ext cx="431328" cy="164629"/>
          </a:xfrm>
          <a:prstGeom prst="straightConnector1">
            <a:avLst/>
          </a:prstGeom>
          <a:ln w="38100">
            <a:solidFill>
              <a:srgbClr val="FFC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ZoneTexte 1">
            <a:extLst>
              <a:ext uri="{FF2B5EF4-FFF2-40B4-BE49-F238E27FC236}">
                <a16:creationId xmlns:a16="http://schemas.microsoft.com/office/drawing/2014/main" id="{8AC2BE9D-2605-AA75-B55B-63D609B5742F}"/>
              </a:ext>
            </a:extLst>
          </p:cNvPr>
          <p:cNvSpPr txBox="1"/>
          <p:nvPr/>
        </p:nvSpPr>
        <p:spPr>
          <a:xfrm>
            <a:off x="2417809" y="244511"/>
            <a:ext cx="9401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b="1" dirty="0"/>
              <a:t>T2 FS</a:t>
            </a: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1189E3F1-B4F7-EE12-CF0D-85172A6C2E8D}"/>
              </a:ext>
            </a:extLst>
          </p:cNvPr>
          <p:cNvSpPr txBox="1"/>
          <p:nvPr/>
        </p:nvSpPr>
        <p:spPr>
          <a:xfrm>
            <a:off x="5994345" y="244511"/>
            <a:ext cx="9401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b="1" dirty="0"/>
              <a:t>T1</a:t>
            </a:r>
          </a:p>
        </p:txBody>
      </p:sp>
    </p:spTree>
    <p:extLst>
      <p:ext uri="{BB962C8B-B14F-4D97-AF65-F5344CB8AC3E}">
        <p14:creationId xmlns:p14="http://schemas.microsoft.com/office/powerpoint/2010/main" val="1306746266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53A0D6A-FFA6-ABE1-4808-22446F99D5F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F654206-B77D-426D-F6E5-98A34F697AC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BE" dirty="0">
                <a:solidFill>
                  <a:schemeClr val="tx1"/>
                </a:solidFill>
              </a:rPr>
              <a:t>Cas 11</a:t>
            </a:r>
            <a:endParaRPr lang="fr-BE" dirty="0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A0222C9F-C613-0500-90B2-37470AD8FFA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fr-FR" sz="2800" dirty="0">
                <a:solidFill>
                  <a:schemeClr val="tx1"/>
                </a:solidFill>
              </a:rPr>
              <a:t>Femme de 38 ans</a:t>
            </a:r>
          </a:p>
          <a:p>
            <a:endParaRPr lang="fr-FR" sz="2800" dirty="0">
              <a:solidFill>
                <a:schemeClr val="tx1"/>
              </a:solidFill>
            </a:endParaRPr>
          </a:p>
          <a:p>
            <a:r>
              <a:rPr lang="fr-FR" sz="2800" dirty="0">
                <a:solidFill>
                  <a:schemeClr val="tx1"/>
                </a:solidFill>
              </a:rPr>
              <a:t>Blocage brutal douloureux de l’index (en ouvrant une bouteille)</a:t>
            </a:r>
          </a:p>
          <a:p>
            <a:endParaRPr lang="fr-FR" sz="2800" dirty="0">
              <a:solidFill>
                <a:schemeClr val="tx1"/>
              </a:solidFill>
            </a:endParaRPr>
          </a:p>
          <a:p>
            <a:r>
              <a:rPr lang="fr-FR" sz="2800" dirty="0">
                <a:solidFill>
                  <a:schemeClr val="tx1"/>
                </a:solidFill>
              </a:rPr>
              <a:t>Impossibilité d’étendre le doigt</a:t>
            </a:r>
          </a:p>
        </p:txBody>
      </p:sp>
    </p:spTree>
    <p:extLst>
      <p:ext uri="{BB962C8B-B14F-4D97-AF65-F5344CB8AC3E}">
        <p14:creationId xmlns:p14="http://schemas.microsoft.com/office/powerpoint/2010/main" val="3097672471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D439F79-581B-4A7D-5929-9A1437D2D05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471CFA7-603D-92BE-9E9E-3E9F39DB7EE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BE" dirty="0">
                <a:solidFill>
                  <a:schemeClr val="tx1"/>
                </a:solidFill>
              </a:rPr>
              <a:t>Cas 11</a:t>
            </a:r>
            <a:endParaRPr lang="fr-BE" dirty="0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627D6B80-393D-28A1-3DC4-09D8D91CC38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fr-FR" sz="2800" dirty="0">
                <a:solidFill>
                  <a:schemeClr val="tx1"/>
                </a:solidFill>
              </a:rPr>
              <a:t>Examen: </a:t>
            </a:r>
          </a:p>
          <a:p>
            <a:endParaRPr lang="fr-FR" sz="2800" dirty="0">
              <a:solidFill>
                <a:schemeClr val="tx1"/>
              </a:solidFill>
            </a:endParaRPr>
          </a:p>
          <a:p>
            <a:pPr lvl="1"/>
            <a:r>
              <a:rPr lang="fr-FR" sz="2600" dirty="0">
                <a:solidFill>
                  <a:schemeClr val="tx1"/>
                </a:solidFill>
              </a:rPr>
              <a:t>MCP bloquée à 30° de flexion (actif et passif)</a:t>
            </a:r>
          </a:p>
          <a:p>
            <a:pPr lvl="1"/>
            <a:r>
              <a:rPr lang="fr-FR" sz="2600" dirty="0" err="1">
                <a:solidFill>
                  <a:schemeClr val="tx1"/>
                </a:solidFill>
              </a:rPr>
              <a:t>Testing</a:t>
            </a:r>
            <a:r>
              <a:rPr lang="fr-FR" sz="2600" dirty="0">
                <a:solidFill>
                  <a:schemeClr val="tx1"/>
                </a:solidFill>
              </a:rPr>
              <a:t> tendineux normal</a:t>
            </a:r>
          </a:p>
          <a:p>
            <a:pPr lvl="1"/>
            <a:r>
              <a:rPr lang="fr-FR" sz="2600" dirty="0">
                <a:solidFill>
                  <a:schemeClr val="tx1"/>
                </a:solidFill>
              </a:rPr>
              <a:t>Mobilité (active et passive) de l’IPP normale</a:t>
            </a:r>
          </a:p>
          <a:p>
            <a:endParaRPr lang="fr-FR" sz="28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46887381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658CA8F-C3CE-000F-CCEB-9FA3F732C49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47EC80F-1C1C-B74C-C84D-C358874EF4F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3E43987E-DB1A-EB57-2D0F-BFAA525E8C0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fr-BE" dirty="0"/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E84CFCA6-29E3-00F6-D20E-9032E5E50819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1959" r="13013"/>
          <a:stretch/>
        </p:blipFill>
        <p:spPr>
          <a:xfrm>
            <a:off x="3137252" y="178828"/>
            <a:ext cx="2182435" cy="6462003"/>
          </a:xfrm>
          <a:prstGeom prst="rect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02FFCA5F-53B6-2C6C-AAC0-BE09FDF31F4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41185" y="178828"/>
            <a:ext cx="3112022" cy="65003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511485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6F83BFC-42EC-46CD-2F7E-9BB35C234B8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8299C54D-0657-62B3-11A3-17C9A280D39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B32E356F-2204-1A78-25C2-033E7953162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fr-BE"/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13FA6B1D-56ED-EEF3-C7F7-58F4CA24F6A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58330" y="461924"/>
            <a:ext cx="2875341" cy="57864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88297076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5B489AD-79F0-2AC3-3D8E-401ECCE85E1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>
            <a:extLst>
              <a:ext uri="{FF2B5EF4-FFF2-40B4-BE49-F238E27FC236}">
                <a16:creationId xmlns:a16="http://schemas.microsoft.com/office/drawing/2014/main" id="{DB876EBB-A0DE-3F2C-206A-ED095D811FA9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alphaModFix amt="8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60700" y="0"/>
            <a:ext cx="9131300" cy="6845300"/>
          </a:xfrm>
          <a:prstGeom prst="rect">
            <a:avLst/>
          </a:prstGeom>
        </p:spPr>
      </p:pic>
      <p:sp>
        <p:nvSpPr>
          <p:cNvPr id="2" name="Titre 1">
            <a:extLst>
              <a:ext uri="{FF2B5EF4-FFF2-40B4-BE49-F238E27FC236}">
                <a16:creationId xmlns:a16="http://schemas.microsoft.com/office/drawing/2014/main" id="{E149A617-C5D2-5B09-5218-C854777A176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86281" y="646479"/>
            <a:ext cx="8891183" cy="2307736"/>
          </a:xfrm>
        </p:spPr>
        <p:txBody>
          <a:bodyPr>
            <a:normAutofit/>
          </a:bodyPr>
          <a:lstStyle/>
          <a:p>
            <a:r>
              <a:rPr lang="fr-FR" sz="6600" dirty="0">
                <a:solidFill>
                  <a:schemeClr val="tx1"/>
                </a:solidFill>
              </a:rPr>
              <a:t>Quizz – cas cliniques</a:t>
            </a:r>
            <a:endParaRPr lang="fr-FR" sz="6600" b="1" dirty="0">
              <a:latin typeface="+mn-lt"/>
            </a:endParaRPr>
          </a:p>
        </p:txBody>
      </p:sp>
      <p:sp>
        <p:nvSpPr>
          <p:cNvPr id="5" name="Espace réservé du contenu 4">
            <a:extLst>
              <a:ext uri="{FF2B5EF4-FFF2-40B4-BE49-F238E27FC236}">
                <a16:creationId xmlns:a16="http://schemas.microsoft.com/office/drawing/2014/main" id="{B1FCFC7A-A517-788C-D2A5-9F25AAE88093}"/>
              </a:ext>
            </a:extLst>
          </p:cNvPr>
          <p:cNvSpPr txBox="1">
            <a:spLocks noGrp="1"/>
          </p:cNvSpPr>
          <p:nvPr>
            <p:ph idx="1"/>
          </p:nvPr>
        </p:nvSpPr>
        <p:spPr>
          <a:xfrm>
            <a:off x="592998" y="3558126"/>
            <a:ext cx="8581609" cy="23914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indent="0">
              <a:buNone/>
            </a:pPr>
            <a:r>
              <a:rPr lang="fr-FR" sz="2400" dirty="0">
                <a:solidFill>
                  <a:schemeClr val="tx1"/>
                </a:solidFill>
              </a:rPr>
              <a:t>Lokmane TAIHI, Jacques MALGHEM, Darius LEPOT, Martin Cassagne, Frédéric LECOUVET, Thomas KIRCHGESNER</a:t>
            </a:r>
          </a:p>
          <a:p>
            <a:pPr marL="0" indent="0">
              <a:buNone/>
            </a:pPr>
            <a:endParaRPr lang="fr-FR" sz="2400" dirty="0">
              <a:solidFill>
                <a:schemeClr val="tx1"/>
              </a:solidFill>
            </a:endParaRPr>
          </a:p>
          <a:p>
            <a:pPr marL="0" indent="0">
              <a:buNone/>
            </a:pPr>
            <a:endParaRPr lang="fr-FR" sz="2400" dirty="0">
              <a:solidFill>
                <a:schemeClr val="tx1"/>
              </a:solidFill>
            </a:endParaRPr>
          </a:p>
          <a:p>
            <a:pPr marL="0" indent="0">
              <a:buNone/>
            </a:pPr>
            <a:r>
              <a:rPr lang="fr-FR" sz="2400" dirty="0">
                <a:solidFill>
                  <a:schemeClr val="tx1"/>
                </a:solidFill>
              </a:rPr>
              <a:t>Service de radiologie – cliniques universitaires St-Luc - Bruxelles</a:t>
            </a:r>
          </a:p>
        </p:txBody>
      </p:sp>
    </p:spTree>
    <p:extLst>
      <p:ext uri="{BB962C8B-B14F-4D97-AF65-F5344CB8AC3E}">
        <p14:creationId xmlns:p14="http://schemas.microsoft.com/office/powerpoint/2010/main" val="4202134080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Ardoise">
  <a:themeElements>
    <a:clrScheme name="Bleu chaud">
      <a:dk1>
        <a:sysClr val="windowText" lastClr="000000"/>
      </a:dk1>
      <a:lt1>
        <a:sysClr val="window" lastClr="FFFFFF"/>
      </a:lt1>
      <a:dk2>
        <a:srgbClr val="242852"/>
      </a:dk2>
      <a:lt2>
        <a:srgbClr val="ACCBF9"/>
      </a:lt2>
      <a:accent1>
        <a:srgbClr val="4A66AC"/>
      </a:accent1>
      <a:accent2>
        <a:srgbClr val="629DD1"/>
      </a:accent2>
      <a:accent3>
        <a:srgbClr val="297FD5"/>
      </a:accent3>
      <a:accent4>
        <a:srgbClr val="7F8FA9"/>
      </a:accent4>
      <a:accent5>
        <a:srgbClr val="5AA2AE"/>
      </a:accent5>
      <a:accent6>
        <a:srgbClr val="9D90A0"/>
      </a:accent6>
      <a:hlink>
        <a:srgbClr val="9454C3"/>
      </a:hlink>
      <a:folHlink>
        <a:srgbClr val="3EBBF0"/>
      </a:folHlink>
    </a:clrScheme>
    <a:fontScheme name="Ardoise">
      <a:majorFont>
        <a:latin typeface="Calisto MT" panose="02040603050505030304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Calisto MT" panose="02040603050505030304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Ardoise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lumMod val="110000"/>
              </a:schemeClr>
            </a:gs>
            <a:gs pos="100000">
              <a:schemeClr val="phClr">
                <a:tint val="8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0000"/>
                <a:lumMod val="90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63500" dist="25400" dir="5400000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76200" dist="38100" dir="5400000" rotWithShape="0">
              <a:srgbClr val="000000">
                <a:alpha val="7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 prst="hardEdge"/>
          </a:sp3d>
        </a:effectStyle>
      </a:effectStyleLst>
      <a:bgFillStyleLst>
        <a:solidFill>
          <a:schemeClr val="phClr"/>
        </a:solidFill>
        <a:solidFill>
          <a:schemeClr val="phClr"/>
        </a:solidFill>
        <a:blipFill rotWithShape="1">
          <a:blip xmlns:r="http://schemas.openxmlformats.org/officeDocument/2006/relationships" r:embed="rId1">
            <a:duotone>
              <a:schemeClr val="phClr">
                <a:shade val="80000"/>
                <a:lumMod val="80000"/>
              </a:schemeClr>
              <a:schemeClr val="phClr">
                <a:tint val="98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Slate" id="{C3F70B94-7CE9-428E-ADC1-3269CC2C3385}" vid="{3F2DE9A5-64E6-437C-A389-CC4477E817E8}"/>
    </a:ext>
  </a:extLst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32857</TotalTime>
  <Words>341</Words>
  <Application>Microsoft Office PowerPoint</Application>
  <PresentationFormat>Grand écran</PresentationFormat>
  <Paragraphs>129</Paragraphs>
  <Slides>53</Slides>
  <Notes>7</Notes>
  <HiddenSlides>0</HiddenSlides>
  <MMClips>0</MMClips>
  <ScaleCrop>false</ScaleCrop>
  <HeadingPairs>
    <vt:vector size="6" baseType="variant">
      <vt:variant>
        <vt:lpstr>Polices utilisées</vt:lpstr>
      </vt:variant>
      <vt:variant>
        <vt:i4>4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53</vt:i4>
      </vt:variant>
    </vt:vector>
  </HeadingPairs>
  <TitlesOfParts>
    <vt:vector size="58" baseType="lpstr">
      <vt:lpstr>Calibri</vt:lpstr>
      <vt:lpstr>Calisto MT</vt:lpstr>
      <vt:lpstr>Times New Roman</vt:lpstr>
      <vt:lpstr>Wingdings 2</vt:lpstr>
      <vt:lpstr>Ardoise</vt:lpstr>
      <vt:lpstr>Quizz – cas cliniques</vt:lpstr>
      <vt:lpstr>Cas 1</vt:lpstr>
      <vt:lpstr>Présentation PowerPoint</vt:lpstr>
      <vt:lpstr>Présentation PowerPoint</vt:lpstr>
      <vt:lpstr>Cas 2</vt:lpstr>
      <vt:lpstr>Présentation PowerPoint</vt:lpstr>
      <vt:lpstr>Cas 3</vt:lpstr>
      <vt:lpstr>Présentation PowerPoint</vt:lpstr>
      <vt:lpstr>Présentation PowerPoint</vt:lpstr>
      <vt:lpstr>Cas 4</vt:lpstr>
      <vt:lpstr>Présentation PowerPoint</vt:lpstr>
      <vt:lpstr>Présentation PowerPoint</vt:lpstr>
      <vt:lpstr>Présentation PowerPoint</vt:lpstr>
      <vt:lpstr>Présentation PowerPoint</vt:lpstr>
      <vt:lpstr>Cas 5</vt:lpstr>
      <vt:lpstr>Présentation PowerPoint</vt:lpstr>
      <vt:lpstr>Présentation PowerPoint</vt:lpstr>
      <vt:lpstr>Cas 5</vt:lpstr>
      <vt:lpstr>Présentation PowerPoint</vt:lpstr>
      <vt:lpstr>Cas 6</vt:lpstr>
      <vt:lpstr>Présentation PowerPoint</vt:lpstr>
      <vt:lpstr>Présentation PowerPoint</vt:lpstr>
      <vt:lpstr>Cas 7 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Cas 8</vt:lpstr>
      <vt:lpstr>Présentation PowerPoint</vt:lpstr>
      <vt:lpstr>Présentation PowerPoint</vt:lpstr>
      <vt:lpstr>Cas 8</vt:lpstr>
      <vt:lpstr>Présentation PowerPoint</vt:lpstr>
      <vt:lpstr>Présentation PowerPoint</vt:lpstr>
      <vt:lpstr>Présentation PowerPoint</vt:lpstr>
      <vt:lpstr>Présentation PowerPoint</vt:lpstr>
      <vt:lpstr>Cas 9</vt:lpstr>
      <vt:lpstr>Présentation PowerPoint</vt:lpstr>
      <vt:lpstr>Présentation PowerPoint</vt:lpstr>
      <vt:lpstr>Présentation PowerPoint</vt:lpstr>
      <vt:lpstr>Cas 10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Cas 11</vt:lpstr>
      <vt:lpstr>Cas 11</vt:lpstr>
      <vt:lpstr>Présentation PowerPoint</vt:lpstr>
      <vt:lpstr>Présentation PowerPoint</vt:lpstr>
      <vt:lpstr>Quizz – cas cliniques</vt:lpstr>
    </vt:vector>
  </TitlesOfParts>
  <Company>Cliniques universitaires Saint-Luc (CUSL)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TAIHI Lokmane</dc:creator>
  <cp:lastModifiedBy>Lokmane Taihi</cp:lastModifiedBy>
  <cp:revision>456</cp:revision>
  <dcterms:created xsi:type="dcterms:W3CDTF">2022-10-24T10:28:47Z</dcterms:created>
  <dcterms:modified xsi:type="dcterms:W3CDTF">2026-09-12T18:06:07Z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MSIP_Label_defa4170-0d19-0005-0004-bc88714345d2_Enabled">
    <vt:lpwstr>true</vt:lpwstr>
  </property>
  <property fmtid="{D5CDD505-2E9C-101B-9397-08002B2CF9AE}" pid="3" name="MSIP_Label_defa4170-0d19-0005-0004-bc88714345d2_SetDate">
    <vt:lpwstr>2024-01-01T12:16:00Z</vt:lpwstr>
  </property>
  <property fmtid="{D5CDD505-2E9C-101B-9397-08002B2CF9AE}" pid="4" name="MSIP_Label_defa4170-0d19-0005-0004-bc88714345d2_Method">
    <vt:lpwstr>Standard</vt:lpwstr>
  </property>
  <property fmtid="{D5CDD505-2E9C-101B-9397-08002B2CF9AE}" pid="5" name="MSIP_Label_defa4170-0d19-0005-0004-bc88714345d2_Name">
    <vt:lpwstr>defa4170-0d19-0005-0004-bc88714345d2</vt:lpwstr>
  </property>
  <property fmtid="{D5CDD505-2E9C-101B-9397-08002B2CF9AE}" pid="6" name="MSIP_Label_defa4170-0d19-0005-0004-bc88714345d2_SiteId">
    <vt:lpwstr>1aae5327-b625-455f-a244-80c117dac04c</vt:lpwstr>
  </property>
  <property fmtid="{D5CDD505-2E9C-101B-9397-08002B2CF9AE}" pid="7" name="MSIP_Label_defa4170-0d19-0005-0004-bc88714345d2_ActionId">
    <vt:lpwstr>ff31ce3e-5031-490a-a658-136025c37c96</vt:lpwstr>
  </property>
  <property fmtid="{D5CDD505-2E9C-101B-9397-08002B2CF9AE}" pid="8" name="MSIP_Label_defa4170-0d19-0005-0004-bc88714345d2_ContentBits">
    <vt:lpwstr>0</vt:lpwstr>
  </property>
</Properties>
</file>